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2192000" cy="16256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57"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C268"/>
    <a:srgbClr val="024369"/>
    <a:srgbClr val="00253F"/>
    <a:srgbClr val="004356"/>
    <a:srgbClr val="FBB63D"/>
    <a:srgbClr val="004358"/>
    <a:srgbClr val="E6C977"/>
    <a:srgbClr val="01485E"/>
    <a:srgbClr val="01455A"/>
    <a:srgbClr val="0149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showGuides="1">
      <p:cViewPr>
        <p:scale>
          <a:sx n="33" d="100"/>
          <a:sy n="33" d="100"/>
        </p:scale>
        <p:origin x="1338" y="24"/>
      </p:cViewPr>
      <p:guideLst>
        <p:guide orient="horz" pos="695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3547B6-F61E-41C0-91F7-F66001A9DBFE}" type="datetimeFigureOut">
              <a:rPr lang="es-AR" smtClean="0"/>
              <a:t>13/6/2022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3614569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3547B6-F61E-41C0-91F7-F66001A9DBFE}" type="datetimeFigureOut">
              <a:rPr lang="es-AR" smtClean="0"/>
              <a:t>13/6/2022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590467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3547B6-F61E-41C0-91F7-F66001A9DBFE}" type="datetimeFigureOut">
              <a:rPr lang="es-AR" smtClean="0"/>
              <a:t>13/6/2022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465124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3547B6-F61E-41C0-91F7-F66001A9DBFE}" type="datetimeFigureOut">
              <a:rPr lang="es-AR" smtClean="0"/>
              <a:t>13/6/2022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35634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3547B6-F61E-41C0-91F7-F66001A9DBFE}" type="datetimeFigureOut">
              <a:rPr lang="es-AR" smtClean="0"/>
              <a:t>13/6/2022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2998798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3547B6-F61E-41C0-91F7-F66001A9DBFE}" type="datetimeFigureOut">
              <a:rPr lang="es-AR" smtClean="0"/>
              <a:t>13/6/2022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2968565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3547B6-F61E-41C0-91F7-F66001A9DBFE}" type="datetimeFigureOut">
              <a:rPr lang="es-AR" smtClean="0"/>
              <a:t>13/6/2022</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3391678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3547B6-F61E-41C0-91F7-F66001A9DBFE}" type="datetimeFigureOut">
              <a:rPr lang="es-AR" smtClean="0"/>
              <a:t>13/6/2022</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1311039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547B6-F61E-41C0-91F7-F66001A9DBFE}" type="datetimeFigureOut">
              <a:rPr lang="es-AR" smtClean="0"/>
              <a:t>13/6/2022</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3483332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F73547B6-F61E-41C0-91F7-F66001A9DBFE}" type="datetimeFigureOut">
              <a:rPr lang="es-AR" smtClean="0"/>
              <a:t>13/6/2022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61696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F73547B6-F61E-41C0-91F7-F66001A9DBFE}" type="datetimeFigureOut">
              <a:rPr lang="es-AR" smtClean="0"/>
              <a:t>13/6/2022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8061A976-36AB-41F6-897E-1ED13303DEE1}" type="slidenum">
              <a:rPr lang="es-AR" smtClean="0"/>
              <a:t>‹#›</a:t>
            </a:fld>
            <a:endParaRPr lang="es-AR"/>
          </a:p>
        </p:txBody>
      </p:sp>
    </p:spTree>
    <p:extLst>
      <p:ext uri="{BB962C8B-B14F-4D97-AF65-F5344CB8AC3E}">
        <p14:creationId xmlns:p14="http://schemas.microsoft.com/office/powerpoint/2010/main" val="3713582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F73547B6-F61E-41C0-91F7-F66001A9DBFE}" type="datetimeFigureOut">
              <a:rPr lang="es-AR" smtClean="0"/>
              <a:t>13/6/2022</a:t>
            </a:fld>
            <a:endParaRPr lang="es-AR"/>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8061A976-36AB-41F6-897E-1ED13303DEE1}" type="slidenum">
              <a:rPr lang="es-AR" smtClean="0"/>
              <a:t>‹#›</a:t>
            </a:fld>
            <a:endParaRPr lang="es-AR"/>
          </a:p>
        </p:txBody>
      </p:sp>
    </p:spTree>
    <p:extLst>
      <p:ext uri="{BB962C8B-B14F-4D97-AF65-F5344CB8AC3E}">
        <p14:creationId xmlns:p14="http://schemas.microsoft.com/office/powerpoint/2010/main" val="14480081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gabriel.lozano@bruchou.com" TargetMode="External"/><Relationship Id="rId3" Type="http://schemas.openxmlformats.org/officeDocument/2006/relationships/image" Target="../media/image2.png"/><Relationship Id="rId7" Type="http://schemas.openxmlformats.org/officeDocument/2006/relationships/hyperlink" Target="mailto:aixa.sureda@mcolex.com"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argentina.gob.ar/sites/default/files/2022/05/proyecto_reglamento_de_concentraciones.pdf" TargetMode="External"/><Relationship Id="rId5" Type="http://schemas.openxmlformats.org/officeDocument/2006/relationships/hyperlink" Target="http://servicios.infoleg.gob.ar/infolegInternet/anexos/65000-69999/66243/norma.htm" TargetMode="External"/><Relationship Id="rId10" Type="http://schemas.openxmlformats.org/officeDocument/2006/relationships/hyperlink" Target="https://mcolex.com/publicaciones/20220613-new_guidelines-economic_concentrations.pdf" TargetMode="External"/><Relationship Id="rId4" Type="http://schemas.openxmlformats.org/officeDocument/2006/relationships/image" Target="../media/image3.png"/><Relationship Id="rId9" Type="http://schemas.openxmlformats.org/officeDocument/2006/relationships/hyperlink" Target="mailto:cndc@produccion.gob.a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24369"/>
        </a:solid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E576B0FB-DAF6-44B6-8E63-7EA194F4B271}"/>
              </a:ext>
            </a:extLst>
          </p:cNvPr>
          <p:cNvSpPr txBox="1"/>
          <p:nvPr/>
        </p:nvSpPr>
        <p:spPr>
          <a:xfrm>
            <a:off x="529874" y="3063901"/>
            <a:ext cx="5220000" cy="984885"/>
          </a:xfrm>
          <a:prstGeom prst="rect">
            <a:avLst/>
          </a:prstGeom>
          <a:noFill/>
        </p:spPr>
        <p:txBody>
          <a:bodyPr wrap="square" lIns="0" rtlCol="0">
            <a:spAutoFit/>
          </a:bodyPr>
          <a:lstStyle/>
          <a:p>
            <a:r>
              <a:rPr lang="es-ES" altLang="en-US" sz="3200" b="1" dirty="0">
                <a:solidFill>
                  <a:schemeClr val="bg1"/>
                </a:solidFill>
                <a:latin typeface="PMingLiU-ExtB" panose="02020500000000000000" pitchFamily="18" charset="-120"/>
                <a:ea typeface="PMingLiU-ExtB" panose="02020500000000000000" pitchFamily="18" charset="-120"/>
                <a:cs typeface="Iskoola Pota" panose="020B0604020202020204" pitchFamily="34" charset="0"/>
              </a:rPr>
              <a:t>CONSULTA PÚBLICA: </a:t>
            </a:r>
            <a:br>
              <a:rPr lang="es-ES" altLang="en-US" sz="3200" b="1" dirty="0">
                <a:solidFill>
                  <a:schemeClr val="bg1"/>
                </a:solidFill>
                <a:latin typeface="PMingLiU-ExtB" panose="02020500000000000000" pitchFamily="18" charset="-120"/>
                <a:ea typeface="PMingLiU-ExtB" panose="02020500000000000000" pitchFamily="18" charset="-120"/>
                <a:cs typeface="Iskoola Pota" panose="020B0604020202020204" pitchFamily="34" charset="0"/>
              </a:rPr>
            </a:br>
            <a:r>
              <a:rPr lang="es-ES" altLang="en-US" sz="2600" b="1" dirty="0">
                <a:solidFill>
                  <a:srgbClr val="E0C268"/>
                </a:solidFill>
                <a:latin typeface="PMingLiU-ExtB" panose="02020500000000000000" pitchFamily="18" charset="-120"/>
                <a:ea typeface="PMingLiU-ExtB" panose="02020500000000000000" pitchFamily="18" charset="-120"/>
                <a:cs typeface="Iskoola Pota" panose="020B0604020202020204" pitchFamily="34" charset="0"/>
              </a:rPr>
              <a:t>Nuevo reglamento de concentraciones</a:t>
            </a:r>
            <a:endParaRPr lang="es-AR" sz="2600" b="1" dirty="0">
              <a:solidFill>
                <a:schemeClr val="bg1"/>
              </a:solidFill>
              <a:latin typeface="PMingLiU-ExtB" panose="02020500000000000000" pitchFamily="18" charset="-120"/>
              <a:ea typeface="PMingLiU-ExtB" panose="02020500000000000000" pitchFamily="18" charset="-120"/>
              <a:cs typeface="Iskoola Pota" panose="020B0604020202020204" pitchFamily="34" charset="0"/>
            </a:endParaRPr>
          </a:p>
        </p:txBody>
      </p:sp>
      <p:pic>
        <p:nvPicPr>
          <p:cNvPr id="6" name="Picture 6" descr="Ciudad de Buenos Aires - Colegio de Abogados">
            <a:extLst>
              <a:ext uri="{FF2B5EF4-FFF2-40B4-BE49-F238E27FC236}">
                <a16:creationId xmlns:a16="http://schemas.microsoft.com/office/drawing/2014/main" id="{578FCEB1-57BC-4025-8FB0-442A2C3D0D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645" t="19229" r="17349" b="19733"/>
          <a:stretch/>
        </p:blipFill>
        <p:spPr bwMode="auto">
          <a:xfrm>
            <a:off x="543832" y="395149"/>
            <a:ext cx="1454143" cy="1431429"/>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DB5935A-2DD3-4C38-9A64-9E46B7549568}"/>
              </a:ext>
            </a:extLst>
          </p:cNvPr>
          <p:cNvSpPr txBox="1"/>
          <p:nvPr/>
        </p:nvSpPr>
        <p:spPr>
          <a:xfrm>
            <a:off x="4790830" y="395149"/>
            <a:ext cx="4841174" cy="584775"/>
          </a:xfrm>
          <a:prstGeom prst="rect">
            <a:avLst/>
          </a:prstGeom>
          <a:noFill/>
        </p:spPr>
        <p:txBody>
          <a:bodyPr wrap="square" rtlCol="0">
            <a:spAutoFit/>
          </a:bodyPr>
          <a:lstStyle/>
          <a:p>
            <a:r>
              <a:rPr lang="es-419" sz="3200" dirty="0">
                <a:solidFill>
                  <a:schemeClr val="bg1"/>
                </a:solidFill>
                <a:latin typeface="Meta" pitchFamily="50" charset="0"/>
              </a:rPr>
              <a:t>Colegio de Abogados</a:t>
            </a:r>
            <a:endParaRPr lang="es-AR" sz="3200" dirty="0">
              <a:solidFill>
                <a:schemeClr val="bg1"/>
              </a:solidFill>
              <a:latin typeface="Meta" pitchFamily="50" charset="0"/>
            </a:endParaRPr>
          </a:p>
        </p:txBody>
      </p:sp>
      <p:sp>
        <p:nvSpPr>
          <p:cNvPr id="5" name="TextBox 4">
            <a:extLst>
              <a:ext uri="{FF2B5EF4-FFF2-40B4-BE49-F238E27FC236}">
                <a16:creationId xmlns:a16="http://schemas.microsoft.com/office/drawing/2014/main" id="{C62B6D38-7749-40AC-AD53-5690BA8D9ED5}"/>
              </a:ext>
            </a:extLst>
          </p:cNvPr>
          <p:cNvSpPr txBox="1"/>
          <p:nvPr/>
        </p:nvSpPr>
        <p:spPr>
          <a:xfrm>
            <a:off x="4806554" y="915800"/>
            <a:ext cx="3658694" cy="369332"/>
          </a:xfrm>
          <a:prstGeom prst="rect">
            <a:avLst/>
          </a:prstGeom>
          <a:noFill/>
        </p:spPr>
        <p:txBody>
          <a:bodyPr wrap="square" rtlCol="0">
            <a:spAutoFit/>
          </a:bodyPr>
          <a:lstStyle/>
          <a:p>
            <a:r>
              <a:rPr lang="es-419" i="1" dirty="0">
                <a:solidFill>
                  <a:schemeClr val="bg1"/>
                </a:solidFill>
              </a:rPr>
              <a:t>de la Ciudad de Buenos Aires</a:t>
            </a:r>
            <a:endParaRPr lang="es-AR" i="1" dirty="0">
              <a:solidFill>
                <a:schemeClr val="bg1"/>
              </a:solidFill>
            </a:endParaRPr>
          </a:p>
        </p:txBody>
      </p:sp>
      <p:sp>
        <p:nvSpPr>
          <p:cNvPr id="11" name="Rectangle 10">
            <a:extLst>
              <a:ext uri="{FF2B5EF4-FFF2-40B4-BE49-F238E27FC236}">
                <a16:creationId xmlns:a16="http://schemas.microsoft.com/office/drawing/2014/main" id="{22239FAF-4CF0-495D-92A7-D4DFFDFFB524}"/>
              </a:ext>
            </a:extLst>
          </p:cNvPr>
          <p:cNvSpPr/>
          <p:nvPr/>
        </p:nvSpPr>
        <p:spPr>
          <a:xfrm>
            <a:off x="2323" y="15817046"/>
            <a:ext cx="12192000" cy="445729"/>
          </a:xfrm>
          <a:prstGeom prst="rect">
            <a:avLst/>
          </a:prstGeom>
          <a:solidFill>
            <a:srgbClr val="E0C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2" name="Rectangle 11">
            <a:extLst>
              <a:ext uri="{FF2B5EF4-FFF2-40B4-BE49-F238E27FC236}">
                <a16:creationId xmlns:a16="http://schemas.microsoft.com/office/drawing/2014/main" id="{65D44663-121E-45D0-B44F-929BB1244F05}"/>
              </a:ext>
            </a:extLst>
          </p:cNvPr>
          <p:cNvSpPr/>
          <p:nvPr/>
        </p:nvSpPr>
        <p:spPr>
          <a:xfrm>
            <a:off x="529874" y="4214828"/>
            <a:ext cx="3240000" cy="72000"/>
          </a:xfrm>
          <a:prstGeom prst="rect">
            <a:avLst/>
          </a:prstGeom>
          <a:solidFill>
            <a:srgbClr val="E0C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rgbClr val="E0C268"/>
              </a:solidFill>
            </a:endParaRPr>
          </a:p>
        </p:txBody>
      </p:sp>
      <p:pic>
        <p:nvPicPr>
          <p:cNvPr id="1030" name="Picture 6" descr="108 Años">
            <a:extLst>
              <a:ext uri="{FF2B5EF4-FFF2-40B4-BE49-F238E27FC236}">
                <a16:creationId xmlns:a16="http://schemas.microsoft.com/office/drawing/2014/main" id="{A4E65044-3170-E271-F062-C342209DDA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9169" y="485775"/>
            <a:ext cx="2736000" cy="117454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Logo&#10;&#10;Description automatically generated" hidden="1">
            <a:extLst>
              <a:ext uri="{FF2B5EF4-FFF2-40B4-BE49-F238E27FC236}">
                <a16:creationId xmlns:a16="http://schemas.microsoft.com/office/drawing/2014/main" id="{DE82C7B6-2D95-E030-A4AF-8CE911D876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61972" y="454972"/>
            <a:ext cx="1826465" cy="1831030"/>
          </a:xfrm>
          <a:prstGeom prst="rect">
            <a:avLst/>
          </a:prstGeom>
        </p:spPr>
      </p:pic>
      <p:sp>
        <p:nvSpPr>
          <p:cNvPr id="2" name="TextBox 1">
            <a:extLst>
              <a:ext uri="{FF2B5EF4-FFF2-40B4-BE49-F238E27FC236}">
                <a16:creationId xmlns:a16="http://schemas.microsoft.com/office/drawing/2014/main" id="{B753B963-3C3D-2F14-5911-9ADFFCDEB7A3}"/>
              </a:ext>
            </a:extLst>
          </p:cNvPr>
          <p:cNvSpPr txBox="1"/>
          <p:nvPr/>
        </p:nvSpPr>
        <p:spPr>
          <a:xfrm>
            <a:off x="529874" y="4928638"/>
            <a:ext cx="5220000" cy="9434504"/>
          </a:xfrm>
          <a:prstGeom prst="rect">
            <a:avLst/>
          </a:prstGeom>
          <a:noFill/>
          <a:ln>
            <a:noFill/>
          </a:ln>
        </p:spPr>
        <p:txBody>
          <a:bodyPr wrap="square" lIns="0" rtlCol="0" anchor="t" anchorCtr="0">
            <a:noAutofit/>
          </a:bodyPr>
          <a:lstStyle>
            <a:defPPr>
              <a:defRPr lang="en-US"/>
            </a:defPPr>
            <a:lvl1pPr>
              <a:defRPr sz="2400">
                <a:solidFill>
                  <a:schemeClr val="bg1"/>
                </a:solidFill>
                <a:latin typeface="PMingLiU-ExtB" panose="02020500000000000000" pitchFamily="18" charset="-120"/>
                <a:ea typeface="PMingLiU-ExtB" panose="02020500000000000000" pitchFamily="18" charset="-120"/>
                <a:cs typeface="Gisha" panose="020B0604020202020204" pitchFamily="34" charset="-79"/>
              </a:defRPr>
            </a:lvl1pPr>
          </a:lstStyle>
          <a:p>
            <a:pPr algn="just">
              <a:spcAft>
                <a:spcPts val="1200"/>
              </a:spcAft>
            </a:pPr>
            <a:r>
              <a:rPr lang="es-AR" sz="1900" dirty="0"/>
              <a:t>La Comisión de Defensa de la Competencia del Colegio de Abogados de la Ciudad de Buenos Aires está revisando el proyecto de «Reglamento para la notificación de operaciones de concentración económica», que la Comisión Nacional de Defensa de la Competencia (CNDC) ha sometido a consulta del público con el propósito de reemplazar el vigente contemplado en la </a:t>
            </a:r>
            <a:r>
              <a:rPr lang="es-AR" sz="1900" dirty="0">
                <a:hlinkClick r:id="rId5">
                  <a:extLst>
                    <a:ext uri="{A12FA001-AC4F-418D-AE19-62706E023703}">
                      <ahyp:hlinkClr xmlns:ahyp="http://schemas.microsoft.com/office/drawing/2018/hyperlinkcolor" val="tx"/>
                    </a:ext>
                  </a:extLst>
                </a:hlinkClick>
              </a:rPr>
              <a:t>Resolución N</a:t>
            </a:r>
            <a:r>
              <a:rPr lang="es-AR" sz="1900" u="sng" dirty="0"/>
              <a:t>º</a:t>
            </a:r>
            <a:r>
              <a:rPr lang="es-AR" sz="1900" dirty="0">
                <a:hlinkClick r:id="rId5">
                  <a:extLst>
                    <a:ext uri="{A12FA001-AC4F-418D-AE19-62706E023703}">
                      <ahyp:hlinkClr xmlns:ahyp="http://schemas.microsoft.com/office/drawing/2018/hyperlinkcolor" val="tx"/>
                    </a:ext>
                  </a:extLst>
                </a:hlinkClick>
              </a:rPr>
              <a:t> 40/2001</a:t>
            </a:r>
            <a:r>
              <a:rPr lang="es-AR" sz="1900" dirty="0"/>
              <a:t>.</a:t>
            </a:r>
          </a:p>
          <a:p>
            <a:pPr algn="just">
              <a:spcAft>
                <a:spcPts val="1200"/>
              </a:spcAft>
            </a:pPr>
            <a:r>
              <a:rPr lang="es-AR" sz="1900" dirty="0"/>
              <a:t>El proyecto tiene por objeto especificar la información que toda persona alcanzada por el artículo 9 de la Ley Nº 27.442 deberá presentar al momento de notificar una operación.</a:t>
            </a:r>
          </a:p>
          <a:p>
            <a:pPr algn="just">
              <a:spcAft>
                <a:spcPts val="1200"/>
              </a:spcAft>
            </a:pPr>
            <a:r>
              <a:rPr lang="es-AR" sz="1900" dirty="0"/>
              <a:t>En el siguiente enlace se puede consultar el documento:</a:t>
            </a:r>
            <a:br>
              <a:rPr lang="es-AR" sz="1900" dirty="0"/>
            </a:br>
            <a:r>
              <a:rPr lang="es-AR" sz="1900" dirty="0">
                <a:hlinkClick r:id="rId6">
                  <a:extLst>
                    <a:ext uri="{A12FA001-AC4F-418D-AE19-62706E023703}">
                      <ahyp:hlinkClr xmlns:ahyp="http://schemas.microsoft.com/office/drawing/2018/hyperlinkcolor" val="tx"/>
                    </a:ext>
                  </a:extLst>
                </a:hlinkClick>
              </a:rPr>
              <a:t>Proyecto reglamentos de concentraciones</a:t>
            </a:r>
            <a:endParaRPr lang="es-AR" sz="1900" dirty="0"/>
          </a:p>
          <a:p>
            <a:pPr algn="just">
              <a:spcAft>
                <a:spcPts val="1200"/>
              </a:spcAft>
            </a:pPr>
            <a:r>
              <a:rPr lang="es-AR" sz="1900" dirty="0"/>
              <a:t>Las personas y entidades interesadas en emitir comentarios podrán enviarlos a: </a:t>
            </a:r>
          </a:p>
          <a:p>
            <a:pPr algn="just"/>
            <a:r>
              <a:rPr lang="es-AR" sz="1900" b="1" dirty="0"/>
              <a:t>Comisión de Defensa de la Competencia del Colegio de Abogados de la Ciudad de Buenos Aires </a:t>
            </a:r>
          </a:p>
          <a:p>
            <a:pPr algn="just"/>
            <a:r>
              <a:rPr lang="es-AR" sz="1900" dirty="0">
                <a:hlinkClick r:id="rId7">
                  <a:extLst>
                    <a:ext uri="{A12FA001-AC4F-418D-AE19-62706E023703}">
                      <ahyp:hlinkClr xmlns:ahyp="http://schemas.microsoft.com/office/drawing/2018/hyperlinkcolor" val="tx"/>
                    </a:ext>
                  </a:extLst>
                </a:hlinkClick>
              </a:rPr>
              <a:t>aixa.sureda@mcolex.com</a:t>
            </a:r>
            <a:r>
              <a:rPr lang="es-AR" sz="1900" dirty="0"/>
              <a:t>  </a:t>
            </a:r>
          </a:p>
          <a:p>
            <a:pPr algn="just"/>
            <a:r>
              <a:rPr lang="es-AR" sz="1900" dirty="0">
                <a:hlinkClick r:id="rId8">
                  <a:extLst>
                    <a:ext uri="{A12FA001-AC4F-418D-AE19-62706E023703}">
                      <ahyp:hlinkClr xmlns:ahyp="http://schemas.microsoft.com/office/drawing/2018/hyperlinkcolor" val="tx"/>
                    </a:ext>
                  </a:extLst>
                </a:hlinkClick>
              </a:rPr>
              <a:t>gabriel.lozano@bruchou.com</a:t>
            </a:r>
            <a:r>
              <a:rPr lang="es-AR" sz="1900" dirty="0"/>
              <a:t> </a:t>
            </a:r>
          </a:p>
          <a:p>
            <a:pPr algn="just">
              <a:spcBef>
                <a:spcPts val="1200"/>
              </a:spcBef>
              <a:spcAft>
                <a:spcPts val="1200"/>
              </a:spcAft>
            </a:pPr>
            <a:r>
              <a:rPr lang="es-AR" sz="1900" dirty="0"/>
              <a:t>o directamente a:</a:t>
            </a:r>
          </a:p>
          <a:p>
            <a:pPr algn="just"/>
            <a:r>
              <a:rPr lang="es-AR" sz="1900" b="1" dirty="0"/>
              <a:t>CNDC </a:t>
            </a:r>
          </a:p>
          <a:p>
            <a:pPr algn="just"/>
            <a:r>
              <a:rPr lang="es-AR" sz="1900" dirty="0">
                <a:hlinkClick r:id="rId9">
                  <a:extLst>
                    <a:ext uri="{A12FA001-AC4F-418D-AE19-62706E023703}">
                      <ahyp:hlinkClr xmlns:ahyp="http://schemas.microsoft.com/office/drawing/2018/hyperlinkcolor" val="tx"/>
                    </a:ext>
                  </a:extLst>
                </a:hlinkClick>
              </a:rPr>
              <a:t>cndc@produccion.gob.ar</a:t>
            </a:r>
            <a:r>
              <a:rPr lang="es-AR" sz="1900" dirty="0"/>
              <a:t> </a:t>
            </a:r>
          </a:p>
          <a:p>
            <a:pPr algn="just"/>
            <a:r>
              <a:rPr lang="es-AR" sz="1900" dirty="0"/>
              <a:t>Avda. Presidente Julio A. Roca 694</a:t>
            </a:r>
          </a:p>
          <a:p>
            <a:pPr algn="just"/>
            <a:r>
              <a:rPr lang="es-AR" sz="1900" dirty="0"/>
              <a:t>(1067) </a:t>
            </a:r>
            <a:r>
              <a:rPr lang="es-AR" sz="1900"/>
              <a:t>Ciudad Autónoma de </a:t>
            </a:r>
            <a:r>
              <a:rPr lang="es-AR" sz="1900" dirty="0"/>
              <a:t>Buenos Aires</a:t>
            </a:r>
          </a:p>
          <a:p>
            <a:pPr algn="just">
              <a:spcBef>
                <a:spcPts val="1200"/>
              </a:spcBef>
              <a:spcAft>
                <a:spcPts val="1200"/>
              </a:spcAft>
            </a:pPr>
            <a:r>
              <a:rPr lang="es-AR" sz="1900" dirty="0"/>
              <a:t>Agradecemos todos los aportes destinados a fortalecer la política de competencia y la efectiva implementación de la normativa aplicable.</a:t>
            </a:r>
          </a:p>
        </p:txBody>
      </p:sp>
      <p:cxnSp>
        <p:nvCxnSpPr>
          <p:cNvPr id="7" name="Straight Connector 6">
            <a:extLst>
              <a:ext uri="{FF2B5EF4-FFF2-40B4-BE49-F238E27FC236}">
                <a16:creationId xmlns:a16="http://schemas.microsoft.com/office/drawing/2014/main" id="{C7A8F0DA-B2E8-8F7A-E301-64B64EACCC59}"/>
              </a:ext>
            </a:extLst>
          </p:cNvPr>
          <p:cNvCxnSpPr>
            <a:cxnSpLocks/>
          </p:cNvCxnSpPr>
          <p:nvPr/>
        </p:nvCxnSpPr>
        <p:spPr>
          <a:xfrm>
            <a:off x="6107927" y="3167142"/>
            <a:ext cx="7469" cy="11196000"/>
          </a:xfrm>
          <a:prstGeom prst="line">
            <a:avLst/>
          </a:prstGeom>
          <a:ln>
            <a:solidFill>
              <a:srgbClr val="E0C268"/>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A62EB102-8F13-3CB7-1F20-AE1604F1BA75}"/>
              </a:ext>
            </a:extLst>
          </p:cNvPr>
          <p:cNvSpPr txBox="1"/>
          <p:nvPr/>
        </p:nvSpPr>
        <p:spPr>
          <a:xfrm>
            <a:off x="6575353" y="4928638"/>
            <a:ext cx="5220000" cy="8997565"/>
          </a:xfrm>
          <a:prstGeom prst="rect">
            <a:avLst/>
          </a:prstGeom>
          <a:noFill/>
          <a:ln>
            <a:noFill/>
          </a:ln>
        </p:spPr>
        <p:txBody>
          <a:bodyPr wrap="square" lIns="0" rtlCol="0" anchor="t" anchorCtr="0">
            <a:noAutofit/>
          </a:bodyPr>
          <a:lstStyle>
            <a:defPPr>
              <a:defRPr lang="en-US"/>
            </a:defPPr>
            <a:lvl1pPr>
              <a:defRPr sz="2400">
                <a:solidFill>
                  <a:schemeClr val="bg1"/>
                </a:solidFill>
                <a:latin typeface="PMingLiU-ExtB" panose="02020500000000000000" pitchFamily="18" charset="-120"/>
                <a:ea typeface="PMingLiU-ExtB" panose="02020500000000000000" pitchFamily="18" charset="-120"/>
                <a:cs typeface="Gisha" panose="020B0604020202020204" pitchFamily="34" charset="-79"/>
              </a:defRPr>
            </a:lvl1pPr>
          </a:lstStyle>
          <a:p>
            <a:pPr algn="just">
              <a:spcAft>
                <a:spcPts val="1200"/>
              </a:spcAft>
            </a:pPr>
            <a:r>
              <a:rPr lang="en-US" sz="1900" dirty="0"/>
              <a:t>The Competition Commission of the City of Buenos Aires Bar is reviewing the draft on </a:t>
            </a:r>
            <a:r>
              <a:rPr lang="es-ES" sz="1900" dirty="0"/>
              <a:t>«</a:t>
            </a:r>
            <a:r>
              <a:rPr lang="en-US" sz="1900" dirty="0"/>
              <a:t>Guidelines for the notification of economic concentration transactions</a:t>
            </a:r>
            <a:r>
              <a:rPr lang="es-ES" sz="1900" dirty="0"/>
              <a:t>»</a:t>
            </a:r>
            <a:r>
              <a:rPr lang="en-US" sz="1900" dirty="0"/>
              <a:t>, that the Argentine Antitrust Commission (CNDC) has submitted for public scrutiny with the purpose of replacing the current one contemplated in </a:t>
            </a:r>
            <a:r>
              <a:rPr lang="en-US" sz="1900" dirty="0">
                <a:hlinkClick r:id="rId5">
                  <a:extLst>
                    <a:ext uri="{A12FA001-AC4F-418D-AE19-62706E023703}">
                      <ahyp:hlinkClr xmlns:ahyp="http://schemas.microsoft.com/office/drawing/2018/hyperlinkcolor" val="tx"/>
                    </a:ext>
                  </a:extLst>
                </a:hlinkClick>
              </a:rPr>
              <a:t>Resolution No. 40/2001. </a:t>
            </a:r>
            <a:endParaRPr lang="en-US" sz="1900" dirty="0"/>
          </a:p>
          <a:p>
            <a:pPr algn="just">
              <a:spcAft>
                <a:spcPts val="1200"/>
              </a:spcAft>
            </a:pPr>
            <a:r>
              <a:rPr lang="en-US" sz="1900" dirty="0"/>
              <a:t>The purpose of the bill is to specify the information that any person covered by Section 9 of Law No. 27,442 must submit when notifying an economic concentration transaction.</a:t>
            </a:r>
          </a:p>
          <a:p>
            <a:pPr algn="just">
              <a:spcAft>
                <a:spcPts val="1200"/>
              </a:spcAft>
            </a:pPr>
            <a:r>
              <a:rPr lang="en-US" sz="1900" dirty="0"/>
              <a:t>The document can be viewed in the following link: </a:t>
            </a:r>
            <a:r>
              <a:rPr lang="en-US" sz="1900" dirty="0">
                <a:hlinkClick r:id="rId10">
                  <a:extLst>
                    <a:ext uri="{A12FA001-AC4F-418D-AE19-62706E023703}">
                      <ahyp:hlinkClr xmlns:ahyp="http://schemas.microsoft.com/office/drawing/2018/hyperlinkcolor" val="tx"/>
                    </a:ext>
                  </a:extLst>
                </a:hlinkClick>
              </a:rPr>
              <a:t>Draft Guidelines for the Notification of Economic Concentrations</a:t>
            </a:r>
            <a:r>
              <a:rPr lang="en-US" sz="1900" dirty="0"/>
              <a:t>.</a:t>
            </a:r>
          </a:p>
          <a:p>
            <a:pPr algn="just">
              <a:spcAft>
                <a:spcPts val="1200"/>
              </a:spcAft>
            </a:pPr>
            <a:r>
              <a:rPr lang="en-US" sz="1900" dirty="0"/>
              <a:t>Individuals and entities interested in submitting comments may send them to:</a:t>
            </a:r>
          </a:p>
          <a:p>
            <a:pPr algn="just"/>
            <a:r>
              <a:rPr lang="en-US" sz="1900" b="1" dirty="0" err="1"/>
              <a:t>Comisión</a:t>
            </a:r>
            <a:r>
              <a:rPr lang="en-US" sz="1900" b="1" dirty="0"/>
              <a:t> de </a:t>
            </a:r>
            <a:r>
              <a:rPr lang="en-US" sz="1900" b="1" dirty="0" err="1"/>
              <a:t>Defensa</a:t>
            </a:r>
            <a:r>
              <a:rPr lang="en-US" sz="1900" b="1" dirty="0"/>
              <a:t> de la </a:t>
            </a:r>
            <a:r>
              <a:rPr lang="en-US" sz="1900" b="1" dirty="0" err="1"/>
              <a:t>Competencia</a:t>
            </a:r>
            <a:r>
              <a:rPr lang="en-US" sz="1900" b="1" dirty="0"/>
              <a:t> del Colegio de Abogados de la Ciudad de Buenos Aires </a:t>
            </a:r>
          </a:p>
          <a:p>
            <a:pPr algn="just"/>
            <a:r>
              <a:rPr lang="en-US" sz="1900" dirty="0">
                <a:hlinkClick r:id="rId7">
                  <a:extLst>
                    <a:ext uri="{A12FA001-AC4F-418D-AE19-62706E023703}">
                      <ahyp:hlinkClr xmlns:ahyp="http://schemas.microsoft.com/office/drawing/2018/hyperlinkcolor" val="tx"/>
                    </a:ext>
                  </a:extLst>
                </a:hlinkClick>
              </a:rPr>
              <a:t>aixa.sureda@mcolex.com</a:t>
            </a:r>
            <a:r>
              <a:rPr lang="en-US" sz="1900" dirty="0"/>
              <a:t>  </a:t>
            </a:r>
          </a:p>
          <a:p>
            <a:pPr algn="just"/>
            <a:r>
              <a:rPr lang="en-US" sz="1900" dirty="0">
                <a:hlinkClick r:id="rId8">
                  <a:extLst>
                    <a:ext uri="{A12FA001-AC4F-418D-AE19-62706E023703}">
                      <ahyp:hlinkClr xmlns:ahyp="http://schemas.microsoft.com/office/drawing/2018/hyperlinkcolor" val="tx"/>
                    </a:ext>
                  </a:extLst>
                </a:hlinkClick>
              </a:rPr>
              <a:t>gabriel.lozano@bruchou.com</a:t>
            </a:r>
            <a:r>
              <a:rPr lang="en-US" sz="1900" dirty="0"/>
              <a:t> </a:t>
            </a:r>
          </a:p>
          <a:p>
            <a:pPr algn="just">
              <a:spcBef>
                <a:spcPts val="1200"/>
              </a:spcBef>
              <a:spcAft>
                <a:spcPts val="1200"/>
              </a:spcAft>
            </a:pPr>
            <a:r>
              <a:rPr lang="en-US" sz="1900" dirty="0"/>
              <a:t>or directly to:</a:t>
            </a:r>
          </a:p>
          <a:p>
            <a:pPr algn="just"/>
            <a:r>
              <a:rPr lang="en-US" sz="1900" b="1" dirty="0"/>
              <a:t>CNDC </a:t>
            </a:r>
          </a:p>
          <a:p>
            <a:pPr algn="just"/>
            <a:r>
              <a:rPr lang="en-US" sz="1900" dirty="0">
                <a:hlinkClick r:id="rId9">
                  <a:extLst>
                    <a:ext uri="{A12FA001-AC4F-418D-AE19-62706E023703}">
                      <ahyp:hlinkClr xmlns:ahyp="http://schemas.microsoft.com/office/drawing/2018/hyperlinkcolor" val="tx"/>
                    </a:ext>
                  </a:extLst>
                </a:hlinkClick>
              </a:rPr>
              <a:t>cndc@produccion.gob.ar</a:t>
            </a:r>
            <a:r>
              <a:rPr lang="en-US" sz="1900" dirty="0"/>
              <a:t> </a:t>
            </a:r>
          </a:p>
          <a:p>
            <a:pPr algn="just"/>
            <a:r>
              <a:rPr lang="en-US" sz="1900" dirty="0"/>
              <a:t>Avda. </a:t>
            </a:r>
            <a:r>
              <a:rPr lang="en-US" sz="1900" dirty="0" err="1"/>
              <a:t>Presidente</a:t>
            </a:r>
            <a:r>
              <a:rPr lang="en-US" sz="1900" dirty="0"/>
              <a:t> Julio A. Roca 694</a:t>
            </a:r>
          </a:p>
          <a:p>
            <a:pPr algn="just"/>
            <a:r>
              <a:rPr lang="en-US" sz="1900" dirty="0"/>
              <a:t>(1067) City of Buenos Aires</a:t>
            </a:r>
          </a:p>
          <a:p>
            <a:pPr algn="just">
              <a:spcAft>
                <a:spcPts val="600"/>
              </a:spcAft>
            </a:pPr>
            <a:endParaRPr lang="en-US" sz="1900" dirty="0"/>
          </a:p>
          <a:p>
            <a:pPr algn="just">
              <a:spcAft>
                <a:spcPts val="600"/>
              </a:spcAft>
            </a:pPr>
            <a:r>
              <a:rPr lang="en-US" sz="1900" dirty="0"/>
              <a:t>We welcome all contributions aimed at strengthening the antitrust policy and the effective implementation of the applicable regulations.</a:t>
            </a:r>
          </a:p>
          <a:p>
            <a:pPr algn="just">
              <a:spcAft>
                <a:spcPts val="600"/>
              </a:spcAft>
            </a:pPr>
            <a:endParaRPr lang="en-US" sz="1900" dirty="0"/>
          </a:p>
        </p:txBody>
      </p:sp>
      <p:sp>
        <p:nvSpPr>
          <p:cNvPr id="34" name="TextBox 33">
            <a:extLst>
              <a:ext uri="{FF2B5EF4-FFF2-40B4-BE49-F238E27FC236}">
                <a16:creationId xmlns:a16="http://schemas.microsoft.com/office/drawing/2014/main" id="{65C1EEBE-CD23-6EE4-4D74-35795943D702}"/>
              </a:ext>
            </a:extLst>
          </p:cNvPr>
          <p:cNvSpPr txBox="1"/>
          <p:nvPr/>
        </p:nvSpPr>
        <p:spPr>
          <a:xfrm>
            <a:off x="6575353" y="3063901"/>
            <a:ext cx="5220000" cy="1384995"/>
          </a:xfrm>
          <a:prstGeom prst="rect">
            <a:avLst/>
          </a:prstGeom>
          <a:noFill/>
        </p:spPr>
        <p:txBody>
          <a:bodyPr wrap="square" lIns="0" rtlCol="0">
            <a:spAutoFit/>
          </a:bodyPr>
          <a:lstStyle>
            <a:defPPr>
              <a:defRPr lang="en-US"/>
            </a:defPPr>
            <a:lvl1pPr>
              <a:defRPr sz="3600" b="1">
                <a:solidFill>
                  <a:schemeClr val="bg1"/>
                </a:solidFill>
                <a:latin typeface="PMingLiU-ExtB" panose="02020500000000000000" pitchFamily="18" charset="-120"/>
                <a:ea typeface="PMingLiU-ExtB" panose="02020500000000000000" pitchFamily="18" charset="-120"/>
                <a:cs typeface="Iskoola Pota" panose="020B0604020202020204" pitchFamily="34" charset="0"/>
              </a:defRPr>
            </a:lvl1pPr>
          </a:lstStyle>
          <a:p>
            <a:r>
              <a:rPr lang="es-ES" altLang="en-US" sz="3200" b="1" dirty="0">
                <a:solidFill>
                  <a:schemeClr val="bg1"/>
                </a:solidFill>
                <a:latin typeface="PMingLiU-ExtB" panose="02020500000000000000" pitchFamily="18" charset="-120"/>
                <a:ea typeface="PMingLiU-ExtB" panose="02020500000000000000" pitchFamily="18" charset="-120"/>
                <a:cs typeface="Iskoola Pota" panose="020B0604020202020204" pitchFamily="34" charset="0"/>
              </a:rPr>
              <a:t>PUBLIC SCRUTINY: </a:t>
            </a:r>
          </a:p>
          <a:p>
            <a:r>
              <a:rPr lang="en-US" sz="2600" dirty="0">
                <a:solidFill>
                  <a:srgbClr val="E0C268"/>
                </a:solidFill>
              </a:rPr>
              <a:t>New guidelines for the notification </a:t>
            </a:r>
            <a:br>
              <a:rPr lang="en-US" sz="2600" dirty="0">
                <a:solidFill>
                  <a:srgbClr val="E0C268"/>
                </a:solidFill>
              </a:rPr>
            </a:br>
            <a:r>
              <a:rPr lang="en-US" sz="2600" dirty="0">
                <a:solidFill>
                  <a:srgbClr val="E0C268"/>
                </a:solidFill>
              </a:rPr>
              <a:t>of economic concentration transactions </a:t>
            </a:r>
          </a:p>
        </p:txBody>
      </p:sp>
      <p:sp>
        <p:nvSpPr>
          <p:cNvPr id="35" name="Rectangle 34">
            <a:extLst>
              <a:ext uri="{FF2B5EF4-FFF2-40B4-BE49-F238E27FC236}">
                <a16:creationId xmlns:a16="http://schemas.microsoft.com/office/drawing/2014/main" id="{CCDC2ECE-E1A9-6911-6040-624C54733D3E}"/>
              </a:ext>
            </a:extLst>
          </p:cNvPr>
          <p:cNvSpPr/>
          <p:nvPr/>
        </p:nvSpPr>
        <p:spPr>
          <a:xfrm>
            <a:off x="6575353" y="4606711"/>
            <a:ext cx="3240000" cy="72000"/>
          </a:xfrm>
          <a:prstGeom prst="rect">
            <a:avLst/>
          </a:prstGeom>
          <a:solidFill>
            <a:srgbClr val="E0C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rgbClr val="E0C268"/>
              </a:solidFill>
            </a:endParaRPr>
          </a:p>
        </p:txBody>
      </p:sp>
    </p:spTree>
    <p:extLst>
      <p:ext uri="{BB962C8B-B14F-4D97-AF65-F5344CB8AC3E}">
        <p14:creationId xmlns:p14="http://schemas.microsoft.com/office/powerpoint/2010/main" val="29821070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8018</TotalTime>
  <Words>422</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PMingLiU-ExtB</vt:lpstr>
      <vt:lpstr>Arial</vt:lpstr>
      <vt:lpstr>Calibri</vt:lpstr>
      <vt:lpstr>Calibri Light</vt:lpstr>
      <vt:lpstr>Meta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Ayestaran, Amaya</dc:creator>
  <cp:lastModifiedBy>Ayestaran, Amaya</cp:lastModifiedBy>
  <cp:revision>57</cp:revision>
  <dcterms:created xsi:type="dcterms:W3CDTF">2020-07-03T14:31:21Z</dcterms:created>
  <dcterms:modified xsi:type="dcterms:W3CDTF">2022-06-13T20:57:06Z</dcterms:modified>
</cp:coreProperties>
</file>