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30" r:id="rId73"/>
    <p:sldId id="329" r:id="rId74"/>
    <p:sldId id="341" r:id="rId75"/>
    <p:sldId id="343" r:id="rId76"/>
    <p:sldId id="331" r:id="rId77"/>
    <p:sldId id="332" r:id="rId78"/>
    <p:sldId id="333" r:id="rId79"/>
    <p:sldId id="334" r:id="rId80"/>
    <p:sldId id="335" r:id="rId81"/>
    <p:sldId id="336" r:id="rId82"/>
    <p:sldId id="337" r:id="rId83"/>
    <p:sldId id="338" r:id="rId84"/>
    <p:sldId id="339" r:id="rId85"/>
    <p:sldId id="342" r:id="rId86"/>
    <p:sldId id="340" r:id="rId87"/>
  </p:sldIdLst>
  <p:sldSz cx="12192000" cy="6858000"/>
  <p:notesSz cx="6797675" cy="9928225"/>
  <p:embeddedFontLst>
    <p:embeddedFont>
      <p:font typeface="Roboto Light" panose="020B0604020202020204" charset="0"/>
      <p:regular r:id="rId89"/>
      <p:bold r:id="rId90"/>
      <p:italic r:id="rId91"/>
      <p:boldItalic r:id="rId92"/>
    </p:embeddedFont>
    <p:embeddedFont>
      <p:font typeface="Roboto" panose="020B0604020202020204" charset="0"/>
      <p:regular r:id="rId93"/>
      <p:bold r:id="rId94"/>
      <p:italic r:id="rId95"/>
      <p:boldItalic r:id="rId96"/>
    </p:embeddedFont>
    <p:embeddedFont>
      <p:font typeface="Trebuchet MS" panose="020B0603020202020204" pitchFamily="34" charset="0"/>
      <p:regular r:id="rId97"/>
      <p:bold r:id="rId98"/>
      <p:italic r:id="rId99"/>
      <p:boldItalic r:id="rId100"/>
    </p:embeddedFont>
    <p:embeddedFont>
      <p:font typeface="Calibri" panose="020F0502020204030204"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jS/2SUhsTv0JqpW+66wekrGhqE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1" d="100"/>
          <a:sy n="81" d="100"/>
        </p:scale>
        <p:origin x="2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5.fntdata"/><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13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135"/>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8134"/>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A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1504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679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8" name="Google Shape;228;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7270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7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932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497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2" name="Google Shape;272;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343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8181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6224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8: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0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498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29" name="Google Shape;329;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273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4" name="Google Shape;9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7844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57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017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4: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3" name="Google Shape;363;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9059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115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543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7: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2104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8: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3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17" name="Google Shape;417;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6225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0: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286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31" name="Google Shape;431;p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94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 name="Google Shape;10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0240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2: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38" name="Google Shape;438;p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2887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9788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5: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56" name="Google Shape;456;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415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6: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7" name="Google Shape;467;p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0187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79" name="Google Shape;479;p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5809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8: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90" name="Google Shape;490;p3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1015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0: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01" name="Google Shape;501;p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3178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1: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09" name="Google Shape;509;p4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6813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2: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19" name="Google Shape;519;p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070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4: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27" name="Google Shape;527;p4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659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6024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6: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37" name="Google Shape;537;p4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488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8: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55" name="Google Shape;555;p4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8591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9: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64" name="Google Shape;564;p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6243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0: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76" name="Google Shape;576;p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6579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1: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89" name="Google Shape;589;p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2055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2: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99" name="Google Shape;599;p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8192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53: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10" name="Google Shape;610;p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7172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4: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22" name="Google Shape;622;p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6600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34" name="Google Shape;634;p5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1949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6: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45" name="Google Shape;645;p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482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7" name="Google Shape;12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6403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7: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56" name="Google Shape;656;p5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7685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8: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67" name="Google Shape;667;p5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7867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9: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79" name="Google Shape;679;p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8860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1: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91" name="Google Shape;691;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3962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2: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01" name="Google Shape;701;p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9278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12" name="Google Shape;712;p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2243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6: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24" name="Google Shape;724;p6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65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68: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35" name="Google Shape;735;p6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1215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9: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46" name="Google Shape;746;p6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5518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0: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634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1" name="Google Shape;161;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1870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2: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69" name="Google Shape;769;p7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8253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7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80" name="Google Shape;780;p7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06467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3: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91" name="Google Shape;791;p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9165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84: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02" name="Google Shape;802;p8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8941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4" name="Google Shape;814;p8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5707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6: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26" name="Google Shape;826;p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381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7: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37" name="Google Shape;837;p8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5023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9: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49" name="Google Shape;849;p8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268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90: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60" name="Google Shape;860;p9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27830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1: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71" name="Google Shape;871;p9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184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0" name="Google Shape;170;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5989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92: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82" name="Google Shape;882;p9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927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3: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93" name="Google Shape;893;p9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1128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7ff56e78f_0_17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5" name="Google Shape;915;g77ff56e78f_0_1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787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96: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04" name="Google Shape;904;p9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514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7ff56e78f_0_17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5" name="Google Shape;915;g77ff56e78f_0_1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7529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7ff56e78f_0_17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5" name="Google Shape;915;g77ff56e78f_0_1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0202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77ff56e78f_0_137: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g77ff56e78f_0_1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6822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77ff56e78f_0_214: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g77ff56e78f_0_2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392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77ff56e78f_0_204: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g77ff56e78f_0_20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23067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77ff56e78f_0_194: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g77ff56e78f_0_19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301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1" name="Google Shape;181;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847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77ff56e78f_0_183: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g77ff56e78f_0_18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2167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77ff56e78f_0_148: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g77ff56e78f_0_14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1003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77ff56e78f_0_256: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g77ff56e78f_0_2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6778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77ff56e78f_0_126: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g77ff56e78f_0_1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854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77ff56e78f_0_159:notes"/>
          <p:cNvSpPr txBox="1">
            <a:spLocks noGrp="1"/>
          </p:cNvSpPr>
          <p:nvPr>
            <p:ph type="body" idx="1"/>
          </p:nvPr>
        </p:nvSpPr>
        <p:spPr>
          <a:xfrm>
            <a:off x="679768" y="4777958"/>
            <a:ext cx="5438100" cy="390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g77ff56e78f_0_1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6903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7ff56e78f_0_171: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5" name="Google Shape;915;g77ff56e78f_0_1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9847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77ff56e78f_0_0:notes"/>
          <p:cNvSpPr txBox="1">
            <a:spLocks noGrp="1"/>
          </p:cNvSpPr>
          <p:nvPr>
            <p:ph type="body" idx="1"/>
          </p:nvPr>
        </p:nvSpPr>
        <p:spPr>
          <a:xfrm>
            <a:off x="679768" y="4777959"/>
            <a:ext cx="5438100" cy="390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35" name="Google Shape;1035;g77ff56e78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0152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79768" y="4777959"/>
            <a:ext cx="5438140" cy="3909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018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Diapositiva de título">
  <p:cSld name="6_Diapositiva de título">
    <p:spTree>
      <p:nvGrpSpPr>
        <p:cNvPr id="1" name="Shape 12"/>
        <p:cNvGrpSpPr/>
        <p:nvPr/>
      </p:nvGrpSpPr>
      <p:grpSpPr>
        <a:xfrm>
          <a:off x="0" y="0"/>
          <a:ext cx="0" cy="0"/>
          <a:chOff x="0" y="0"/>
          <a:chExt cx="0" cy="0"/>
        </a:xfrm>
      </p:grpSpPr>
      <p:sp>
        <p:nvSpPr>
          <p:cNvPr id="13" name="Google Shape;13;p98"/>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14" name="Google Shape;14;p98"/>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15" name="Google Shape;15;p9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9pPr>
          </a:lstStyle>
          <a:p>
            <a:pPr marL="0" lvl="0" indent="0" algn="l" rtl="0">
              <a:spcBef>
                <a:spcPts val="0"/>
              </a:spcBef>
              <a:spcAft>
                <a:spcPts val="0"/>
              </a:spcAft>
              <a:buNone/>
            </a:pPr>
            <a:endParaRPr/>
          </a:p>
        </p:txBody>
      </p:sp>
      <p:sp>
        <p:nvSpPr>
          <p:cNvPr id="16" name="Google Shape;16;p98"/>
          <p:cNvSpPr txBox="1">
            <a:spLocks noGrp="1"/>
          </p:cNvSpPr>
          <p:nvPr>
            <p:ph type="ctrTitle"/>
          </p:nvPr>
        </p:nvSpPr>
        <p:spPr>
          <a:xfrm>
            <a:off x="428368" y="222421"/>
            <a:ext cx="9144000" cy="72493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98"/>
          <p:cNvSpPr txBox="1">
            <a:spLocks noGrp="1"/>
          </p:cNvSpPr>
          <p:nvPr>
            <p:ph type="subTitle" idx="1"/>
          </p:nvPr>
        </p:nvSpPr>
        <p:spPr>
          <a:xfrm>
            <a:off x="428368" y="956234"/>
            <a:ext cx="9144000" cy="518339"/>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5"/>
        <p:cNvGrpSpPr/>
        <p:nvPr/>
      </p:nvGrpSpPr>
      <p:grpSpPr>
        <a:xfrm>
          <a:off x="0" y="0"/>
          <a:ext cx="0" cy="0"/>
          <a:chOff x="0" y="0"/>
          <a:chExt cx="0" cy="0"/>
        </a:xfrm>
      </p:grpSpPr>
      <p:sp>
        <p:nvSpPr>
          <p:cNvPr id="56" name="Google Shape;56;p10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7"/>
        <p:cNvGrpSpPr/>
        <p:nvPr/>
      </p:nvGrpSpPr>
      <p:grpSpPr>
        <a:xfrm>
          <a:off x="0" y="0"/>
          <a:ext cx="0" cy="0"/>
          <a:chOff x="0" y="0"/>
          <a:chExt cx="0" cy="0"/>
        </a:xfrm>
      </p:grpSpPr>
      <p:sp>
        <p:nvSpPr>
          <p:cNvPr id="58" name="Google Shape;58;p10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2800"/>
              <a:buFont typeface="Roboto Light"/>
              <a:buNone/>
              <a:defRPr sz="28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9" name="Google Shape;59;p108"/>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60" name="Google Shape;60;p108"/>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Roboto"/>
                <a:ea typeface="Roboto"/>
                <a:cs typeface="Roboto"/>
                <a:sym typeface="Roboto"/>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0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2800"/>
              <a:buFont typeface="Roboto Light"/>
              <a:buNone/>
              <a:defRPr sz="28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3" name="Google Shape;63;p109"/>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9pPr>
          </a:lstStyle>
          <a:p>
            <a:endParaRPr/>
          </a:p>
        </p:txBody>
      </p:sp>
      <p:sp>
        <p:nvSpPr>
          <p:cNvPr id="64" name="Google Shape;64;p109"/>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Roboto"/>
                <a:ea typeface="Roboto"/>
                <a:cs typeface="Roboto"/>
                <a:sym typeface="Roboto"/>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5"/>
        <p:cNvGrpSpPr/>
        <p:nvPr/>
      </p:nvGrpSpPr>
      <p:grpSpPr>
        <a:xfrm>
          <a:off x="0" y="0"/>
          <a:ext cx="0" cy="0"/>
          <a:chOff x="0" y="0"/>
          <a:chExt cx="0" cy="0"/>
        </a:xfrm>
      </p:grpSpPr>
      <p:sp>
        <p:nvSpPr>
          <p:cNvPr id="66" name="Google Shape;66;p1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1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8"/>
        <p:cNvGrpSpPr/>
        <p:nvPr/>
      </p:nvGrpSpPr>
      <p:grpSpPr>
        <a:xfrm>
          <a:off x="0" y="0"/>
          <a:ext cx="0" cy="0"/>
          <a:chOff x="0" y="0"/>
          <a:chExt cx="0" cy="0"/>
        </a:xfrm>
      </p:grpSpPr>
      <p:sp>
        <p:nvSpPr>
          <p:cNvPr id="69" name="Google Shape;69;p111"/>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 name="Google Shape;70;p11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71"/>
        <p:cNvGrpSpPr/>
        <p:nvPr/>
      </p:nvGrpSpPr>
      <p:grpSpPr>
        <a:xfrm>
          <a:off x="0" y="0"/>
          <a:ext cx="0" cy="0"/>
          <a:chOff x="0" y="0"/>
          <a:chExt cx="0" cy="0"/>
        </a:xfrm>
      </p:grpSpPr>
      <p:pic>
        <p:nvPicPr>
          <p:cNvPr id="72" name="Google Shape;72;p112"/>
          <p:cNvPicPr preferRelativeResize="0"/>
          <p:nvPr/>
        </p:nvPicPr>
        <p:blipFill rotWithShape="1">
          <a:blip r:embed="rId2">
            <a:alphaModFix/>
          </a:blip>
          <a:srcRect/>
          <a:stretch/>
        </p:blipFill>
        <p:spPr>
          <a:xfrm>
            <a:off x="2225963" y="1062180"/>
            <a:ext cx="8128000" cy="42079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73"/>
        <p:cNvGrpSpPr/>
        <p:nvPr/>
      </p:nvGrpSpPr>
      <p:grpSpPr>
        <a:xfrm>
          <a:off x="0" y="0"/>
          <a:ext cx="0" cy="0"/>
          <a:chOff x="0" y="0"/>
          <a:chExt cx="0" cy="0"/>
        </a:xfrm>
      </p:grpSpPr>
      <p:cxnSp>
        <p:nvCxnSpPr>
          <p:cNvPr id="74" name="Google Shape;74;p113"/>
          <p:cNvCxnSpPr/>
          <p:nvPr/>
        </p:nvCxnSpPr>
        <p:spPr>
          <a:xfrm>
            <a:off x="1690255" y="1450108"/>
            <a:ext cx="1634836" cy="0"/>
          </a:xfrm>
          <a:prstGeom prst="straightConnector1">
            <a:avLst/>
          </a:prstGeom>
          <a:noFill/>
          <a:ln w="38100" cap="rnd" cmpd="sng">
            <a:solidFill>
              <a:schemeClr val="accent1"/>
            </a:solidFill>
            <a:prstDash val="solid"/>
            <a:miter lim="800000"/>
            <a:headEnd type="none" w="sm" len="sm"/>
            <a:tailEnd type="stealth" w="med" len="med"/>
          </a:ln>
        </p:spPr>
      </p:cxnSp>
      <p:cxnSp>
        <p:nvCxnSpPr>
          <p:cNvPr id="75" name="Google Shape;75;p113"/>
          <p:cNvCxnSpPr/>
          <p:nvPr/>
        </p:nvCxnSpPr>
        <p:spPr>
          <a:xfrm>
            <a:off x="1690255" y="1777998"/>
            <a:ext cx="1634836" cy="0"/>
          </a:xfrm>
          <a:prstGeom prst="straightConnector1">
            <a:avLst/>
          </a:prstGeom>
          <a:noFill/>
          <a:ln w="38100" cap="rnd" cmpd="sng">
            <a:solidFill>
              <a:srgbClr val="00D5C5"/>
            </a:solidFill>
            <a:prstDash val="solid"/>
            <a:miter lim="800000"/>
            <a:headEnd type="none" w="sm" len="sm"/>
            <a:tailEnd type="stealth" w="med" len="med"/>
          </a:ln>
        </p:spPr>
      </p:cxnSp>
      <p:cxnSp>
        <p:nvCxnSpPr>
          <p:cNvPr id="76" name="Google Shape;76;p113"/>
          <p:cNvCxnSpPr/>
          <p:nvPr/>
        </p:nvCxnSpPr>
        <p:spPr>
          <a:xfrm>
            <a:off x="1690255" y="2101271"/>
            <a:ext cx="1634836" cy="0"/>
          </a:xfrm>
          <a:prstGeom prst="straightConnector1">
            <a:avLst/>
          </a:prstGeom>
          <a:noFill/>
          <a:ln w="38100" cap="rnd" cmpd="sng">
            <a:solidFill>
              <a:srgbClr val="003950"/>
            </a:solidFill>
            <a:prstDash val="solid"/>
            <a:miter lim="800000"/>
            <a:headEnd type="none" w="sm" len="sm"/>
            <a:tailEnd type="stealth" w="med" len="med"/>
          </a:ln>
        </p:spPr>
      </p:cxnSp>
      <p:pic>
        <p:nvPicPr>
          <p:cNvPr id="77" name="Google Shape;77;p113"/>
          <p:cNvPicPr preferRelativeResize="0"/>
          <p:nvPr/>
        </p:nvPicPr>
        <p:blipFill rotWithShape="1">
          <a:blip r:embed="rId2">
            <a:alphaModFix/>
          </a:blip>
          <a:srcRect/>
          <a:stretch/>
        </p:blipFill>
        <p:spPr>
          <a:xfrm>
            <a:off x="4922982" y="979055"/>
            <a:ext cx="5882409" cy="392160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spTree>
      <p:nvGrpSpPr>
        <p:cNvPr id="1" name="Shape 7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Diapositiva de título">
  <p:cSld name="12_Diapositiva de título">
    <p:spTree>
      <p:nvGrpSpPr>
        <p:cNvPr id="1" name="Shape 79"/>
        <p:cNvGrpSpPr/>
        <p:nvPr/>
      </p:nvGrpSpPr>
      <p:grpSpPr>
        <a:xfrm>
          <a:off x="0" y="0"/>
          <a:ext cx="0" cy="0"/>
          <a:chOff x="0" y="0"/>
          <a:chExt cx="0" cy="0"/>
        </a:xfrm>
      </p:grpSpPr>
      <p:sp>
        <p:nvSpPr>
          <p:cNvPr id="80" name="Google Shape;80;p115"/>
          <p:cNvSpPr txBox="1">
            <a:spLocks noGrp="1"/>
          </p:cNvSpPr>
          <p:nvPr>
            <p:ph type="ctrTitle"/>
          </p:nvPr>
        </p:nvSpPr>
        <p:spPr>
          <a:xfrm>
            <a:off x="428368" y="222421"/>
            <a:ext cx="9144000" cy="72493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1" name="Google Shape;81;p115"/>
          <p:cNvSpPr txBox="1">
            <a:spLocks noGrp="1"/>
          </p:cNvSpPr>
          <p:nvPr>
            <p:ph type="subTitle" idx="1"/>
          </p:nvPr>
        </p:nvSpPr>
        <p:spPr>
          <a:xfrm>
            <a:off x="428368" y="956234"/>
            <a:ext cx="9144000" cy="518339"/>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
        <p:nvSpPr>
          <p:cNvPr id="82" name="Google Shape;82;p115"/>
          <p:cNvSpPr txBox="1"/>
          <p:nvPr/>
        </p:nvSpPr>
        <p:spPr>
          <a:xfrm>
            <a:off x="423000" y="6220400"/>
            <a:ext cx="3421200" cy="4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8"/>
        <p:cNvGrpSpPr/>
        <p:nvPr/>
      </p:nvGrpSpPr>
      <p:grpSpPr>
        <a:xfrm>
          <a:off x="0" y="0"/>
          <a:ext cx="0" cy="0"/>
          <a:chOff x="0" y="0"/>
          <a:chExt cx="0" cy="0"/>
        </a:xfrm>
      </p:grpSpPr>
      <p:sp>
        <p:nvSpPr>
          <p:cNvPr id="19" name="Google Shape;19;p99"/>
          <p:cNvSpPr txBox="1">
            <a:spLocks noGrp="1"/>
          </p:cNvSpPr>
          <p:nvPr>
            <p:ph type="body" idx="1"/>
          </p:nvPr>
        </p:nvSpPr>
        <p:spPr>
          <a:xfrm>
            <a:off x="508001" y="1619825"/>
            <a:ext cx="10515600" cy="4351338"/>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20" name="Google Shape;20;p99"/>
          <p:cNvSpPr txBox="1">
            <a:spLocks noGrp="1"/>
          </p:cNvSpPr>
          <p:nvPr>
            <p:ph type="ctrTitle"/>
          </p:nvPr>
        </p:nvSpPr>
        <p:spPr>
          <a:xfrm>
            <a:off x="508001" y="343993"/>
            <a:ext cx="9144000" cy="1112752"/>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Diapositiva de título">
  <p:cSld name="9_Diapositiva de título">
    <p:spTree>
      <p:nvGrpSpPr>
        <p:cNvPr id="1" name="Shape 21"/>
        <p:cNvGrpSpPr/>
        <p:nvPr/>
      </p:nvGrpSpPr>
      <p:grpSpPr>
        <a:xfrm>
          <a:off x="0" y="0"/>
          <a:ext cx="0" cy="0"/>
          <a:chOff x="0" y="0"/>
          <a:chExt cx="0" cy="0"/>
        </a:xfrm>
      </p:grpSpPr>
      <p:sp>
        <p:nvSpPr>
          <p:cNvPr id="22" name="Google Shape;22;p100"/>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23" name="Google Shape;23;p100"/>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24" name="Google Shape;24;p10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9pPr>
          </a:lstStyle>
          <a:p>
            <a:pPr marL="0" lvl="0" indent="0" algn="l" rtl="0">
              <a:spcBef>
                <a:spcPts val="0"/>
              </a:spcBef>
              <a:spcAft>
                <a:spcPts val="0"/>
              </a:spcAft>
              <a:buNone/>
            </a:pPr>
            <a:endParaRPr/>
          </a:p>
        </p:txBody>
      </p:sp>
      <p:sp>
        <p:nvSpPr>
          <p:cNvPr id="25" name="Google Shape;25;p100"/>
          <p:cNvSpPr txBox="1">
            <a:spLocks noGrp="1"/>
          </p:cNvSpPr>
          <p:nvPr>
            <p:ph type="ctrTitle"/>
          </p:nvPr>
        </p:nvSpPr>
        <p:spPr>
          <a:xfrm>
            <a:off x="428368" y="222421"/>
            <a:ext cx="9144000" cy="72493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100"/>
          <p:cNvSpPr txBox="1">
            <a:spLocks noGrp="1"/>
          </p:cNvSpPr>
          <p:nvPr>
            <p:ph type="subTitle" idx="1"/>
          </p:nvPr>
        </p:nvSpPr>
        <p:spPr>
          <a:xfrm>
            <a:off x="428368" y="956234"/>
            <a:ext cx="9144000" cy="518339"/>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_Diapositiva de título">
  <p:cSld name="10_Diapositiva de título">
    <p:spTree>
      <p:nvGrpSpPr>
        <p:cNvPr id="1" name="Shape 27"/>
        <p:cNvGrpSpPr/>
        <p:nvPr/>
      </p:nvGrpSpPr>
      <p:grpSpPr>
        <a:xfrm>
          <a:off x="0" y="0"/>
          <a:ext cx="0" cy="0"/>
          <a:chOff x="0" y="0"/>
          <a:chExt cx="0" cy="0"/>
        </a:xfrm>
      </p:grpSpPr>
      <p:sp>
        <p:nvSpPr>
          <p:cNvPr id="28" name="Google Shape;28;p101"/>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29" name="Google Shape;29;p101"/>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30" name="Google Shape;30;p10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9pPr>
          </a:lstStyle>
          <a:p>
            <a:pPr marL="0" lvl="0" indent="0" algn="l" rtl="0">
              <a:spcBef>
                <a:spcPts val="0"/>
              </a:spcBef>
              <a:spcAft>
                <a:spcPts val="0"/>
              </a:spcAft>
              <a:buNone/>
            </a:pPr>
            <a:endParaRPr/>
          </a:p>
        </p:txBody>
      </p:sp>
      <p:sp>
        <p:nvSpPr>
          <p:cNvPr id="31" name="Google Shape;31;p101"/>
          <p:cNvSpPr txBox="1">
            <a:spLocks noGrp="1"/>
          </p:cNvSpPr>
          <p:nvPr>
            <p:ph type="ctrTitle"/>
          </p:nvPr>
        </p:nvSpPr>
        <p:spPr>
          <a:xfrm>
            <a:off x="428368" y="222421"/>
            <a:ext cx="9144000" cy="72493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 name="Google Shape;32;p101"/>
          <p:cNvSpPr txBox="1">
            <a:spLocks noGrp="1"/>
          </p:cNvSpPr>
          <p:nvPr>
            <p:ph type="subTitle" idx="1"/>
          </p:nvPr>
        </p:nvSpPr>
        <p:spPr>
          <a:xfrm>
            <a:off x="428368" y="956234"/>
            <a:ext cx="9144000" cy="518339"/>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Diapositiva de título">
  <p:cSld name="11_Diapositiva de título">
    <p:spTree>
      <p:nvGrpSpPr>
        <p:cNvPr id="1" name="Shape 33"/>
        <p:cNvGrpSpPr/>
        <p:nvPr/>
      </p:nvGrpSpPr>
      <p:grpSpPr>
        <a:xfrm>
          <a:off x="0" y="0"/>
          <a:ext cx="0" cy="0"/>
          <a:chOff x="0" y="0"/>
          <a:chExt cx="0" cy="0"/>
        </a:xfrm>
      </p:grpSpPr>
      <p:sp>
        <p:nvSpPr>
          <p:cNvPr id="34" name="Google Shape;34;p102"/>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35" name="Google Shape;35;p102"/>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36" name="Google Shape;36;p10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Roboto"/>
                <a:ea typeface="Roboto"/>
                <a:cs typeface="Roboto"/>
                <a:sym typeface="Roboto"/>
              </a:defRPr>
            </a:lvl9pPr>
          </a:lstStyle>
          <a:p>
            <a:pPr marL="0" lvl="0" indent="0" algn="l" rtl="0">
              <a:spcBef>
                <a:spcPts val="0"/>
              </a:spcBef>
              <a:spcAft>
                <a:spcPts val="0"/>
              </a:spcAft>
              <a:buNone/>
            </a:pPr>
            <a:endParaRPr/>
          </a:p>
        </p:txBody>
      </p:sp>
      <p:sp>
        <p:nvSpPr>
          <p:cNvPr id="37" name="Google Shape;37;p102"/>
          <p:cNvSpPr txBox="1">
            <a:spLocks noGrp="1"/>
          </p:cNvSpPr>
          <p:nvPr>
            <p:ph type="ctrTitle"/>
          </p:nvPr>
        </p:nvSpPr>
        <p:spPr>
          <a:xfrm>
            <a:off x="428368" y="222421"/>
            <a:ext cx="9144000" cy="72493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102"/>
          <p:cNvSpPr txBox="1">
            <a:spLocks noGrp="1"/>
          </p:cNvSpPr>
          <p:nvPr>
            <p:ph type="subTitle" idx="1"/>
          </p:nvPr>
        </p:nvSpPr>
        <p:spPr>
          <a:xfrm>
            <a:off x="428368" y="956234"/>
            <a:ext cx="9144000" cy="518339"/>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9"/>
        <p:cNvGrpSpPr/>
        <p:nvPr/>
      </p:nvGrpSpPr>
      <p:grpSpPr>
        <a:xfrm>
          <a:off x="0" y="0"/>
          <a:ext cx="0" cy="0"/>
          <a:chOff x="0" y="0"/>
          <a:chExt cx="0" cy="0"/>
        </a:xfrm>
      </p:grpSpPr>
      <p:sp>
        <p:nvSpPr>
          <p:cNvPr id="40" name="Google Shape;40;p103"/>
          <p:cNvSpPr txBox="1">
            <a:spLocks noGrp="1"/>
          </p:cNvSpPr>
          <p:nvPr>
            <p:ph type="ctrTitle"/>
          </p:nvPr>
        </p:nvSpPr>
        <p:spPr>
          <a:xfrm>
            <a:off x="508001" y="354226"/>
            <a:ext cx="9144000" cy="58353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 name="Google Shape;41;p103"/>
          <p:cNvSpPr txBox="1">
            <a:spLocks noGrp="1"/>
          </p:cNvSpPr>
          <p:nvPr>
            <p:ph type="subTitle" idx="1"/>
          </p:nvPr>
        </p:nvSpPr>
        <p:spPr>
          <a:xfrm>
            <a:off x="508001" y="1020137"/>
            <a:ext cx="9144000" cy="51998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2"/>
        <p:cNvGrpSpPr/>
        <p:nvPr/>
      </p:nvGrpSpPr>
      <p:grpSpPr>
        <a:xfrm>
          <a:off x="0" y="0"/>
          <a:ext cx="0" cy="0"/>
          <a:chOff x="0" y="0"/>
          <a:chExt cx="0" cy="0"/>
        </a:xfrm>
      </p:grpSpPr>
      <p:sp>
        <p:nvSpPr>
          <p:cNvPr id="43" name="Google Shape;43;p104"/>
          <p:cNvSpPr txBox="1">
            <a:spLocks noGrp="1"/>
          </p:cNvSpPr>
          <p:nvPr>
            <p:ph type="title"/>
          </p:nvPr>
        </p:nvSpPr>
        <p:spPr>
          <a:xfrm>
            <a:off x="499341" y="2779425"/>
            <a:ext cx="10515600" cy="1726911"/>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400"/>
              <a:buFont typeface="Roboto Light"/>
              <a:buNone/>
              <a:defRPr sz="44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p104"/>
          <p:cNvSpPr txBox="1">
            <a:spLocks noGrp="1"/>
          </p:cNvSpPr>
          <p:nvPr>
            <p:ph type="body" idx="1"/>
          </p:nvPr>
        </p:nvSpPr>
        <p:spPr>
          <a:xfrm>
            <a:off x="499341" y="4589463"/>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888F95"/>
              </a:buClr>
              <a:buSzPts val="2400"/>
              <a:buFont typeface="Arial"/>
              <a:buNone/>
              <a:defRPr sz="2400" b="0" i="0" u="none" strike="noStrike" cap="none">
                <a:solidFill>
                  <a:srgbClr val="888F95"/>
                </a:solidFill>
                <a:latin typeface="Roboto"/>
                <a:ea typeface="Roboto"/>
                <a:cs typeface="Roboto"/>
                <a:sym typeface="Roboto"/>
              </a:defRPr>
            </a:lvl1pPr>
            <a:lvl2pPr marL="914400" marR="0" lvl="1" indent="-228600" algn="l">
              <a:lnSpc>
                <a:spcPct val="90000"/>
              </a:lnSpc>
              <a:spcBef>
                <a:spcPts val="500"/>
              </a:spcBef>
              <a:spcAft>
                <a:spcPts val="0"/>
              </a:spcAft>
              <a:buClr>
                <a:srgbClr val="888F95"/>
              </a:buClr>
              <a:buSzPts val="2000"/>
              <a:buFont typeface="Arial"/>
              <a:buNone/>
              <a:defRPr sz="2000" b="0" i="0" u="none" strike="noStrike" cap="none">
                <a:solidFill>
                  <a:srgbClr val="888F95"/>
                </a:solidFill>
                <a:latin typeface="Roboto"/>
                <a:ea typeface="Roboto"/>
                <a:cs typeface="Roboto"/>
                <a:sym typeface="Roboto"/>
              </a:defRPr>
            </a:lvl2pPr>
            <a:lvl3pPr marL="1371600" marR="0" lvl="2" indent="-228600" algn="l">
              <a:lnSpc>
                <a:spcPct val="90000"/>
              </a:lnSpc>
              <a:spcBef>
                <a:spcPts val="500"/>
              </a:spcBef>
              <a:spcAft>
                <a:spcPts val="0"/>
              </a:spcAft>
              <a:buClr>
                <a:srgbClr val="888F95"/>
              </a:buClr>
              <a:buSzPts val="1800"/>
              <a:buFont typeface="Arial"/>
              <a:buNone/>
              <a:defRPr sz="1800" b="0" i="0" u="none" strike="noStrike" cap="none">
                <a:solidFill>
                  <a:srgbClr val="888F95"/>
                </a:solidFill>
                <a:latin typeface="Roboto"/>
                <a:ea typeface="Roboto"/>
                <a:cs typeface="Roboto"/>
                <a:sym typeface="Roboto"/>
              </a:defRPr>
            </a:lvl3pPr>
            <a:lvl4pPr marL="1828800" marR="0" lvl="3"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4pPr>
            <a:lvl5pPr marL="2286000" marR="0" lvl="4"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5pPr>
            <a:lvl6pPr marL="2743200" marR="0" lvl="5"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6pPr>
            <a:lvl7pPr marL="3200400" marR="0" lvl="6"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7pPr>
            <a:lvl8pPr marL="3657600" marR="0" lvl="7"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8pPr>
            <a:lvl9pPr marL="4114800" marR="0" lvl="8" indent="-228600" algn="l">
              <a:lnSpc>
                <a:spcPct val="90000"/>
              </a:lnSpc>
              <a:spcBef>
                <a:spcPts val="500"/>
              </a:spcBef>
              <a:spcAft>
                <a:spcPts val="0"/>
              </a:spcAft>
              <a:buClr>
                <a:srgbClr val="888F95"/>
              </a:buClr>
              <a:buSzPts val="1600"/>
              <a:buFont typeface="Arial"/>
              <a:buNone/>
              <a:defRPr sz="1600" b="0" i="0" u="none" strike="noStrike" cap="none">
                <a:solidFill>
                  <a:srgbClr val="888F95"/>
                </a:solidFill>
                <a:latin typeface="Roboto"/>
                <a:ea typeface="Roboto"/>
                <a:cs typeface="Roboto"/>
                <a:sym typeface="Robo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5"/>
        <p:cNvGrpSpPr/>
        <p:nvPr/>
      </p:nvGrpSpPr>
      <p:grpSpPr>
        <a:xfrm>
          <a:off x="0" y="0"/>
          <a:ext cx="0" cy="0"/>
          <a:chOff x="0" y="0"/>
          <a:chExt cx="0" cy="0"/>
        </a:xfrm>
      </p:grpSpPr>
      <p:sp>
        <p:nvSpPr>
          <p:cNvPr id="46" name="Google Shape;46;p105"/>
          <p:cNvSpPr txBox="1">
            <a:spLocks noGrp="1"/>
          </p:cNvSpPr>
          <p:nvPr>
            <p:ph type="body" idx="1"/>
          </p:nvPr>
        </p:nvSpPr>
        <p:spPr>
          <a:xfrm>
            <a:off x="508001" y="1585479"/>
            <a:ext cx="5181600" cy="4351338"/>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7" name="Google Shape;47;p105"/>
          <p:cNvSpPr txBox="1">
            <a:spLocks noGrp="1"/>
          </p:cNvSpPr>
          <p:nvPr>
            <p:ph type="body" idx="2"/>
          </p:nvPr>
        </p:nvSpPr>
        <p:spPr>
          <a:xfrm>
            <a:off x="5842001" y="1585479"/>
            <a:ext cx="5181600" cy="4351338"/>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8" name="Google Shape;48;p105"/>
          <p:cNvSpPr txBox="1">
            <a:spLocks noGrp="1"/>
          </p:cNvSpPr>
          <p:nvPr>
            <p:ph type="ctrTitle"/>
          </p:nvPr>
        </p:nvSpPr>
        <p:spPr>
          <a:xfrm>
            <a:off x="508001" y="343993"/>
            <a:ext cx="9144000" cy="1112752"/>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9"/>
        <p:cNvGrpSpPr/>
        <p:nvPr/>
      </p:nvGrpSpPr>
      <p:grpSpPr>
        <a:xfrm>
          <a:off x="0" y="0"/>
          <a:ext cx="0" cy="0"/>
          <a:chOff x="0" y="0"/>
          <a:chExt cx="0" cy="0"/>
        </a:xfrm>
      </p:grpSpPr>
      <p:sp>
        <p:nvSpPr>
          <p:cNvPr id="50" name="Google Shape;50;p106"/>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10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Roboto"/>
                <a:ea typeface="Roboto"/>
                <a:cs typeface="Roboto"/>
                <a:sym typeface="Roboto"/>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Roboto"/>
                <a:ea typeface="Roboto"/>
                <a:cs typeface="Roboto"/>
                <a:sym typeface="Roboto"/>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Roboto"/>
                <a:ea typeface="Roboto"/>
                <a:cs typeface="Roboto"/>
                <a:sym typeface="Roboto"/>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9pPr>
          </a:lstStyle>
          <a:p>
            <a:endParaRPr/>
          </a:p>
        </p:txBody>
      </p:sp>
      <p:sp>
        <p:nvSpPr>
          <p:cNvPr id="52" name="Google Shape;52;p106"/>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53" name="Google Shape;53;p106"/>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Roboto"/>
                <a:ea typeface="Roboto"/>
                <a:cs typeface="Roboto"/>
                <a:sym typeface="Roboto"/>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Roboto"/>
                <a:ea typeface="Roboto"/>
                <a:cs typeface="Roboto"/>
                <a:sym typeface="Roboto"/>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Roboto"/>
                <a:ea typeface="Roboto"/>
                <a:cs typeface="Roboto"/>
                <a:sym typeface="Roboto"/>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Roboto"/>
                <a:ea typeface="Roboto"/>
                <a:cs typeface="Roboto"/>
                <a:sym typeface="Roboto"/>
              </a:defRPr>
            </a:lvl9pPr>
          </a:lstStyle>
          <a:p>
            <a:endParaRPr/>
          </a:p>
        </p:txBody>
      </p:sp>
      <p:sp>
        <p:nvSpPr>
          <p:cNvPr id="54" name="Google Shape;54;p10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9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00ABF8"/>
              </a:buClr>
              <a:buSzPts val="4000"/>
              <a:buFont typeface="Roboto Light"/>
              <a:buNone/>
              <a:defRPr sz="4000" b="0" i="0" u="none" strike="noStrike" cap="none">
                <a:solidFill>
                  <a:srgbClr val="00ABF8"/>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6"/>
        <p:cNvGrpSpPr/>
        <p:nvPr/>
      </p:nvGrpSpPr>
      <p:grpSpPr>
        <a:xfrm>
          <a:off x="0" y="0"/>
          <a:ext cx="0" cy="0"/>
          <a:chOff x="0" y="0"/>
          <a:chExt cx="0" cy="0"/>
        </a:xfrm>
      </p:grpSpPr>
      <p:cxnSp>
        <p:nvCxnSpPr>
          <p:cNvPr id="87" name="Google Shape;87;p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8" name="Google Shape;88;p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9" name="Google Shape;89;p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90" name="Google Shape;90;p1"/>
          <p:cNvSpPr txBox="1"/>
          <p:nvPr/>
        </p:nvSpPr>
        <p:spPr>
          <a:xfrm>
            <a:off x="445775" y="2349925"/>
            <a:ext cx="11094300" cy="1529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29"/>
        <p:cNvGrpSpPr/>
        <p:nvPr/>
      </p:nvGrpSpPr>
      <p:grpSpPr>
        <a:xfrm>
          <a:off x="0" y="0"/>
          <a:ext cx="0" cy="0"/>
          <a:chOff x="0" y="0"/>
          <a:chExt cx="0" cy="0"/>
        </a:xfrm>
      </p:grpSpPr>
      <p:cxnSp>
        <p:nvCxnSpPr>
          <p:cNvPr id="230" name="Google Shape;230;p1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31" name="Google Shape;231;p1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32" name="Google Shape;232;p1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33" name="Google Shape;233;p11"/>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Secretaría de Control Disciplinario y Enjuiciamiento</a:t>
            </a:r>
            <a:endParaRPr sz="3300" b="1" i="0" u="none" strike="noStrike" cap="none">
              <a:solidFill>
                <a:srgbClr val="00ABF8"/>
              </a:solidFill>
              <a:latin typeface="Roboto"/>
              <a:ea typeface="Roboto"/>
              <a:cs typeface="Roboto"/>
              <a:sym typeface="Roboto"/>
            </a:endParaRPr>
          </a:p>
        </p:txBody>
      </p:sp>
      <p:sp>
        <p:nvSpPr>
          <p:cNvPr id="234" name="Google Shape;234;p11"/>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1"/>
          <p:cNvSpPr txBox="1"/>
          <p:nvPr/>
        </p:nvSpPr>
        <p:spPr>
          <a:xfrm>
            <a:off x="422425" y="1240400"/>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Resolución PG N° 483/17:</a:t>
            </a:r>
            <a:r>
              <a:rPr lang="es-AR" sz="3000" b="0" i="0" u="none" strike="noStrike" cap="none">
                <a:solidFill>
                  <a:srgbClr val="1C4587"/>
                </a:solidFill>
                <a:latin typeface="Roboto Light"/>
                <a:ea typeface="Roboto Light"/>
                <a:cs typeface="Roboto Light"/>
                <a:sym typeface="Roboto Light"/>
              </a:rPr>
              <a:t> creación de la Secretaría con dos áreas especializadas:</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-Departamento de Control Interno</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-Departamento de Enjuiciamiento de Magistrados</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Tiene por objeto el impulso de las denuncias presentadas en el ámbito interno de la PG respecto de los agentes del Ministerio Público y de las denuncias y acusaciones contra magistrados ante el JURY</a:t>
            </a:r>
            <a:endParaRPr sz="3000" b="0" i="0" u="none" strike="noStrike" cap="none">
              <a:solidFill>
                <a:srgbClr val="1C4587"/>
              </a:solidFill>
              <a:latin typeface="Roboto Light"/>
              <a:ea typeface="Roboto Light"/>
              <a:cs typeface="Roboto Light"/>
              <a:sym typeface="Roboto Light"/>
            </a:endParaRPr>
          </a:p>
        </p:txBody>
      </p:sp>
      <p:pic>
        <p:nvPicPr>
          <p:cNvPr id="236" name="Google Shape;236;p11"/>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40"/>
        <p:cNvGrpSpPr/>
        <p:nvPr/>
      </p:nvGrpSpPr>
      <p:grpSpPr>
        <a:xfrm>
          <a:off x="0" y="0"/>
          <a:ext cx="0" cy="0"/>
          <a:chOff x="0" y="0"/>
          <a:chExt cx="0" cy="0"/>
        </a:xfrm>
      </p:grpSpPr>
      <p:cxnSp>
        <p:nvCxnSpPr>
          <p:cNvPr id="241" name="Google Shape;241;p1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42" name="Google Shape;242;p1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43" name="Google Shape;243;p1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44" name="Google Shape;244;p12"/>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Secretaría de Control Disciplinario y Enjuiciamiento</a:t>
            </a:r>
            <a:endParaRPr sz="3300" b="1" i="0" u="none" strike="noStrike" cap="none">
              <a:solidFill>
                <a:srgbClr val="00ABF8"/>
              </a:solidFill>
              <a:latin typeface="Roboto"/>
              <a:ea typeface="Roboto"/>
              <a:cs typeface="Roboto"/>
              <a:sym typeface="Roboto"/>
            </a:endParaRPr>
          </a:p>
        </p:txBody>
      </p:sp>
      <p:sp>
        <p:nvSpPr>
          <p:cNvPr id="245" name="Google Shape;245;p12"/>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2"/>
          <p:cNvSpPr txBox="1"/>
          <p:nvPr/>
        </p:nvSpPr>
        <p:spPr>
          <a:xfrm>
            <a:off x="469950" y="1123750"/>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500"/>
              <a:buFont typeface="Arial"/>
              <a:buNone/>
            </a:pPr>
            <a:r>
              <a:rPr lang="es-AR" sz="2500" b="1" i="0" u="none" strike="noStrike" cap="none">
                <a:solidFill>
                  <a:srgbClr val="1C4587"/>
                </a:solidFill>
                <a:latin typeface="Roboto"/>
                <a:ea typeface="Roboto"/>
                <a:cs typeface="Roboto"/>
                <a:sym typeface="Roboto"/>
              </a:rPr>
              <a:t>2019</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-Se incorporó un sistema claro y medible de seguimiento para garantizar una gestión transparente y eficiente enfocada en tres ejes centrales:</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00000"/>
              </a:lnSpc>
              <a:spcBef>
                <a:spcPts val="120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Calidad jurídica</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00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Calidad de escritura</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00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Eficiencia</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-Asimismo, se trabajó en torno a la metodología para el cumplimiento de la </a:t>
            </a:r>
            <a:r>
              <a:rPr lang="es-AR" sz="2500" b="1" i="0" u="none" strike="noStrike" cap="none">
                <a:solidFill>
                  <a:srgbClr val="1C4587"/>
                </a:solidFill>
                <a:latin typeface="Roboto Light"/>
                <a:ea typeface="Roboto Light"/>
                <a:cs typeface="Roboto Light"/>
                <a:sym typeface="Roboto Light"/>
              </a:rPr>
              <a:t>Resolución PG N° 725/17 </a:t>
            </a:r>
            <a:r>
              <a:rPr lang="es-AR" sz="2500" b="0" i="0" u="none" strike="noStrike" cap="none">
                <a:solidFill>
                  <a:srgbClr val="1C4587"/>
                </a:solidFill>
                <a:latin typeface="Roboto Light"/>
                <a:ea typeface="Roboto Light"/>
                <a:cs typeface="Roboto Light"/>
                <a:sym typeface="Roboto Light"/>
              </a:rPr>
              <a:t>con el objetivo de mejorar la obligación que tienen las Fiscalías Generales, las Defensorías Generales, el Fiscal y el Defensor ante el Tribunal de Casación, al ejercer las competencias disciplinarias delegadas, de comunicar las actuaciones en trámite </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50000"/>
              </a:lnSpc>
              <a:spcBef>
                <a:spcPts val="120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20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247" name="Google Shape;247;p12"/>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51"/>
        <p:cNvGrpSpPr/>
        <p:nvPr/>
      </p:nvGrpSpPr>
      <p:grpSpPr>
        <a:xfrm>
          <a:off x="0" y="0"/>
          <a:ext cx="0" cy="0"/>
          <a:chOff x="0" y="0"/>
          <a:chExt cx="0" cy="0"/>
        </a:xfrm>
      </p:grpSpPr>
      <p:cxnSp>
        <p:nvCxnSpPr>
          <p:cNvPr id="252" name="Google Shape;252;p1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53" name="Google Shape;253;p1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54" name="Google Shape;254;p1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55" name="Google Shape;255;p13"/>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Secretaría de Control Disciplinario y Enjuiciamiento</a:t>
            </a:r>
            <a:endParaRPr sz="3300" b="1" i="0" u="none" strike="noStrike" cap="none">
              <a:solidFill>
                <a:srgbClr val="00ABF8"/>
              </a:solidFill>
              <a:latin typeface="Roboto"/>
              <a:ea typeface="Roboto"/>
              <a:cs typeface="Roboto"/>
              <a:sym typeface="Roboto"/>
            </a:endParaRPr>
          </a:p>
        </p:txBody>
      </p:sp>
      <p:sp>
        <p:nvSpPr>
          <p:cNvPr id="256" name="Google Shape;256;p13"/>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3"/>
          <p:cNvSpPr txBox="1"/>
          <p:nvPr/>
        </p:nvSpPr>
        <p:spPr>
          <a:xfrm>
            <a:off x="507925" y="110852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500"/>
              <a:buFont typeface="Arial"/>
              <a:buNone/>
            </a:pPr>
            <a:r>
              <a:rPr lang="es-AR" sz="2500" b="1" i="0" u="none" strike="noStrike" cap="none">
                <a:solidFill>
                  <a:srgbClr val="1C4587"/>
                </a:solidFill>
                <a:latin typeface="Roboto"/>
                <a:ea typeface="Roboto"/>
                <a:cs typeface="Roboto"/>
                <a:sym typeface="Roboto"/>
              </a:rPr>
              <a:t>Departamento de Enjuiciamiento de Magistrados</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1" i="0" u="none" strike="noStrike" cap="none">
                <a:solidFill>
                  <a:srgbClr val="1C4587"/>
                </a:solidFill>
                <a:latin typeface="Roboto"/>
                <a:ea typeface="Roboto"/>
                <a:cs typeface="Roboto"/>
                <a:sym typeface="Roboto"/>
              </a:rPr>
              <a:t>2019</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-Elaboración de </a:t>
            </a:r>
            <a:r>
              <a:rPr lang="es-AR" sz="2500" b="1" i="0" u="none" strike="noStrike" cap="none">
                <a:solidFill>
                  <a:srgbClr val="1C4587"/>
                </a:solidFill>
                <a:latin typeface="Roboto"/>
                <a:ea typeface="Roboto"/>
                <a:cs typeface="Roboto"/>
                <a:sym typeface="Roboto"/>
              </a:rPr>
              <a:t>9 denuncias y 7 acusaciones</a:t>
            </a:r>
            <a:r>
              <a:rPr lang="es-AR" sz="2500" b="0" i="0" u="none" strike="noStrike" cap="none">
                <a:solidFill>
                  <a:srgbClr val="1C4587"/>
                </a:solidFill>
                <a:latin typeface="Roboto Light"/>
                <a:ea typeface="Roboto Light"/>
                <a:cs typeface="Roboto Light"/>
                <a:sym typeface="Roboto Light"/>
              </a:rPr>
              <a:t> </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-Participación en </a:t>
            </a:r>
            <a:r>
              <a:rPr lang="es-AR" sz="2500" b="1" i="0" u="none" strike="noStrike" cap="none">
                <a:solidFill>
                  <a:srgbClr val="1C4587"/>
                </a:solidFill>
                <a:latin typeface="Roboto"/>
                <a:ea typeface="Roboto"/>
                <a:cs typeface="Roboto"/>
                <a:sym typeface="Roboto"/>
              </a:rPr>
              <a:t>3 debates</a:t>
            </a:r>
            <a:r>
              <a:rPr lang="es-AR" sz="2500" b="0" i="0" u="none" strike="noStrike" cap="none">
                <a:solidFill>
                  <a:srgbClr val="1C4587"/>
                </a:solidFill>
                <a:latin typeface="Roboto Light"/>
                <a:ea typeface="Roboto Light"/>
                <a:cs typeface="Roboto Light"/>
                <a:sym typeface="Roboto Light"/>
              </a:rPr>
              <a:t> ante el Jurado de Enjuiciamiento</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a:t>
            </a:r>
            <a:r>
              <a:rPr lang="es-AR" sz="2500" b="1" i="0" u="none" strike="noStrike" cap="none">
                <a:solidFill>
                  <a:srgbClr val="1C4587"/>
                </a:solidFill>
                <a:latin typeface="Roboto"/>
                <a:ea typeface="Roboto"/>
                <a:cs typeface="Roboto"/>
                <a:sym typeface="Roboto"/>
              </a:rPr>
              <a:t>2 destituciones</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-Contestación de </a:t>
            </a:r>
            <a:r>
              <a:rPr lang="es-AR" sz="2500" b="1" i="0" u="none" strike="noStrike" cap="none">
                <a:solidFill>
                  <a:srgbClr val="1C4587"/>
                </a:solidFill>
                <a:latin typeface="Roboto"/>
                <a:ea typeface="Roboto"/>
                <a:cs typeface="Roboto"/>
                <a:sym typeface="Roboto"/>
              </a:rPr>
              <a:t>21 traslados de admisibilidad</a:t>
            </a:r>
            <a:r>
              <a:rPr lang="es-AR" sz="2500" b="0" i="0" u="none" strike="noStrike" cap="none">
                <a:solidFill>
                  <a:srgbClr val="1C4587"/>
                </a:solidFill>
                <a:latin typeface="Roboto Light"/>
                <a:ea typeface="Roboto Light"/>
                <a:cs typeface="Roboto Light"/>
                <a:sym typeface="Roboto Light"/>
              </a:rPr>
              <a:t> en los términos del nuevo artículo 26 de la Ley N° 13.661</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-Elaboración de proyectos en los </a:t>
            </a:r>
            <a:r>
              <a:rPr lang="es-AR" sz="2500" b="1" i="0" u="none" strike="noStrike" cap="none">
                <a:solidFill>
                  <a:srgbClr val="1C4587"/>
                </a:solidFill>
                <a:latin typeface="Roboto"/>
                <a:ea typeface="Roboto"/>
                <a:cs typeface="Roboto"/>
                <a:sym typeface="Roboto"/>
              </a:rPr>
              <a:t>410 expedientes disciplinarios remitidos por la SCBA a dictamen</a:t>
            </a:r>
            <a:r>
              <a:rPr lang="es-AR" sz="2500" b="0" i="0" u="none" strike="noStrike" cap="none">
                <a:solidFill>
                  <a:srgbClr val="1C4587"/>
                </a:solidFill>
                <a:latin typeface="Roboto Light"/>
                <a:ea typeface="Roboto Light"/>
                <a:cs typeface="Roboto Light"/>
                <a:sym typeface="Roboto Light"/>
              </a:rPr>
              <a:t> del Procurador</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20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258" name="Google Shape;258;p13"/>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62"/>
        <p:cNvGrpSpPr/>
        <p:nvPr/>
      </p:nvGrpSpPr>
      <p:grpSpPr>
        <a:xfrm>
          <a:off x="0" y="0"/>
          <a:ext cx="0" cy="0"/>
          <a:chOff x="0" y="0"/>
          <a:chExt cx="0" cy="0"/>
        </a:xfrm>
      </p:grpSpPr>
      <p:cxnSp>
        <p:nvCxnSpPr>
          <p:cNvPr id="263" name="Google Shape;263;p1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64" name="Google Shape;264;p1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65" name="Google Shape;265;p1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66" name="Google Shape;266;p14"/>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Secretaría de Control Disciplinario y Enjuiciamiento</a:t>
            </a:r>
            <a:endParaRPr sz="3300" b="1" i="0" u="none" strike="noStrike" cap="none">
              <a:solidFill>
                <a:srgbClr val="00ABF8"/>
              </a:solidFill>
              <a:latin typeface="Roboto"/>
              <a:ea typeface="Roboto"/>
              <a:cs typeface="Roboto"/>
              <a:sym typeface="Roboto"/>
            </a:endParaRPr>
          </a:p>
        </p:txBody>
      </p:sp>
      <p:sp>
        <p:nvSpPr>
          <p:cNvPr id="267" name="Google Shape;267;p14"/>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4"/>
          <p:cNvSpPr txBox="1"/>
          <p:nvPr/>
        </p:nvSpPr>
        <p:spPr>
          <a:xfrm>
            <a:off x="469950" y="114567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500"/>
              <a:buFont typeface="Arial"/>
              <a:buNone/>
            </a:pPr>
            <a:r>
              <a:rPr lang="es-AR" sz="2500" b="1" i="0" u="none" strike="noStrike" cap="none">
                <a:solidFill>
                  <a:srgbClr val="1C4587"/>
                </a:solidFill>
                <a:latin typeface="Roboto"/>
                <a:ea typeface="Roboto"/>
                <a:cs typeface="Roboto"/>
                <a:sym typeface="Roboto"/>
              </a:rPr>
              <a:t>Departamento de Control Disciplinario</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1" i="0" u="none" strike="noStrike" cap="none">
                <a:solidFill>
                  <a:srgbClr val="1C4587"/>
                </a:solidFill>
                <a:latin typeface="Roboto"/>
                <a:ea typeface="Roboto"/>
                <a:cs typeface="Roboto"/>
                <a:sym typeface="Roboto"/>
              </a:rPr>
              <a:t>2019</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-Incremento de la cantidad de expedientes disciplinarios en trámite, en sus distintos estadios</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a:t>
            </a:r>
            <a:r>
              <a:rPr lang="es-AR" sz="2500" b="1" i="0" u="none" strike="noStrike" cap="none">
                <a:solidFill>
                  <a:srgbClr val="1C4587"/>
                </a:solidFill>
                <a:latin typeface="Roboto"/>
                <a:ea typeface="Roboto"/>
                <a:cs typeface="Roboto"/>
                <a:sym typeface="Roboto"/>
              </a:rPr>
              <a:t>Aumento interanual del 40,5%</a:t>
            </a:r>
            <a:r>
              <a:rPr lang="es-AR" sz="2500" b="0" i="0" u="none" strike="noStrike" cap="none">
                <a:solidFill>
                  <a:srgbClr val="1C4587"/>
                </a:solidFill>
                <a:latin typeface="Roboto Light"/>
                <a:ea typeface="Roboto Light"/>
                <a:cs typeface="Roboto Light"/>
                <a:sym typeface="Roboto Light"/>
              </a:rPr>
              <a:t> en las actuaciones preliminares iniciadas por el departamento</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-Incremento del </a:t>
            </a:r>
            <a:r>
              <a:rPr lang="es-AR" sz="2500" b="1" i="0" u="none" strike="noStrike" cap="none">
                <a:solidFill>
                  <a:srgbClr val="1C4587"/>
                </a:solidFill>
                <a:latin typeface="Roboto"/>
                <a:ea typeface="Roboto"/>
                <a:cs typeface="Roboto"/>
                <a:sym typeface="Roboto"/>
              </a:rPr>
              <a:t>30,3% de las informaciones sumarias</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-Incremento del </a:t>
            </a:r>
            <a:r>
              <a:rPr lang="es-AR" sz="2500" b="1" i="0" u="none" strike="noStrike" cap="none">
                <a:solidFill>
                  <a:srgbClr val="1C4587"/>
                </a:solidFill>
                <a:latin typeface="Roboto"/>
                <a:ea typeface="Roboto"/>
                <a:cs typeface="Roboto"/>
                <a:sym typeface="Roboto"/>
              </a:rPr>
              <a:t>31,9% de los sumarios administrativos </a:t>
            </a:r>
            <a:endParaRPr sz="2500" b="1" i="0" u="none" strike="noStrike" cap="none">
              <a:solidFill>
                <a:srgbClr val="1C4587"/>
              </a:solidFill>
              <a:latin typeface="Roboto"/>
              <a:ea typeface="Roboto"/>
              <a:cs typeface="Roboto"/>
              <a:sym typeface="Roboto"/>
            </a:endParaRPr>
          </a:p>
          <a:p>
            <a:pPr marL="0" marR="0" lvl="0" indent="0" algn="just" rtl="0">
              <a:lnSpc>
                <a:spcPct val="100000"/>
              </a:lnSpc>
              <a:spcBef>
                <a:spcPts val="120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-Análisis del informe de Femicidios y Procesos Penales de Violencia Familiar y de Género del año 2018</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20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269" name="Google Shape;269;p14"/>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73"/>
        <p:cNvGrpSpPr/>
        <p:nvPr/>
      </p:nvGrpSpPr>
      <p:grpSpPr>
        <a:xfrm>
          <a:off x="0" y="0"/>
          <a:ext cx="0" cy="0"/>
          <a:chOff x="0" y="0"/>
          <a:chExt cx="0" cy="0"/>
        </a:xfrm>
      </p:grpSpPr>
      <p:cxnSp>
        <p:nvCxnSpPr>
          <p:cNvPr id="274" name="Google Shape;274;p1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75" name="Google Shape;275;p1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76" name="Google Shape;276;p1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77" name="Google Shape;277;p15"/>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Código de Ética del Ministerio Público</a:t>
            </a:r>
            <a:endParaRPr sz="3300" b="1" i="0" u="none" strike="noStrike" cap="none">
              <a:solidFill>
                <a:srgbClr val="00ABF8"/>
              </a:solidFill>
              <a:latin typeface="Roboto"/>
              <a:ea typeface="Roboto"/>
              <a:cs typeface="Roboto"/>
              <a:sym typeface="Roboto"/>
            </a:endParaRPr>
          </a:p>
        </p:txBody>
      </p:sp>
      <p:sp>
        <p:nvSpPr>
          <p:cNvPr id="278" name="Google Shape;278;p15"/>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5"/>
          <p:cNvSpPr txBox="1"/>
          <p:nvPr/>
        </p:nvSpPr>
        <p:spPr>
          <a:xfrm>
            <a:off x="384675" y="18394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5"/>
          <p:cNvSpPr txBox="1"/>
          <p:nvPr/>
        </p:nvSpPr>
        <p:spPr>
          <a:xfrm>
            <a:off x="0" y="1280775"/>
            <a:ext cx="11491200" cy="11346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Resolución PG N° 32/19 </a:t>
            </a:r>
            <a:endParaRPr sz="3000" b="1" i="0" u="none" strike="noStrike" cap="none">
              <a:solidFill>
                <a:srgbClr val="1C4587"/>
              </a:solidFill>
              <a:latin typeface="Roboto"/>
              <a:ea typeface="Roboto"/>
              <a:cs typeface="Roboto"/>
              <a:sym typeface="Roboto"/>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-Ordenamiento y sistematización del conjunto de principios, deberes exigibles y prohibiciones </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-Aplicable al desempeño funcional y a la conducta de los miembros del Ministerio Público de la provincia de Buenos Aires</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-Autoridad de aplicación: Secretaría de Control Disciplinario y Enjuiciamiento</a:t>
            </a:r>
            <a:endParaRPr sz="3000" b="0" i="0" u="none" strike="noStrike" cap="none">
              <a:solidFill>
                <a:srgbClr val="1C4587"/>
              </a:solidFill>
              <a:latin typeface="Roboto Light"/>
              <a:ea typeface="Roboto Light"/>
              <a:cs typeface="Roboto Light"/>
              <a:sym typeface="Roboto Light"/>
            </a:endParaRPr>
          </a:p>
        </p:txBody>
      </p:sp>
      <p:pic>
        <p:nvPicPr>
          <p:cNvPr id="281" name="Google Shape;281;p15"/>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85"/>
        <p:cNvGrpSpPr/>
        <p:nvPr/>
      </p:nvGrpSpPr>
      <p:grpSpPr>
        <a:xfrm>
          <a:off x="0" y="0"/>
          <a:ext cx="0" cy="0"/>
          <a:chOff x="0" y="0"/>
          <a:chExt cx="0" cy="0"/>
        </a:xfrm>
      </p:grpSpPr>
      <p:cxnSp>
        <p:nvCxnSpPr>
          <p:cNvPr id="286" name="Google Shape;286;p1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87" name="Google Shape;287;p1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288" name="Google Shape;288;p1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89" name="Google Shape;289;p16"/>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Código de Ética del Ministerio Público</a:t>
            </a:r>
            <a:endParaRPr sz="3300" b="1">
              <a:solidFill>
                <a:srgbClr val="1C4587"/>
              </a:solidFill>
              <a:latin typeface="Roboto"/>
              <a:ea typeface="Roboto"/>
              <a:cs typeface="Roboto"/>
              <a:sym typeface="Roboto"/>
            </a:endParaRPr>
          </a:p>
        </p:txBody>
      </p:sp>
      <p:sp>
        <p:nvSpPr>
          <p:cNvPr id="290" name="Google Shape;290;p16"/>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291" name="Google Shape;291;p16"/>
          <p:cNvSpPr txBox="1"/>
          <p:nvPr/>
        </p:nvSpPr>
        <p:spPr>
          <a:xfrm>
            <a:off x="337475" y="18006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292" name="Google Shape;292;p16"/>
          <p:cNvSpPr txBox="1"/>
          <p:nvPr/>
        </p:nvSpPr>
        <p:spPr>
          <a:xfrm>
            <a:off x="0" y="1280775"/>
            <a:ext cx="11491200" cy="11346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2019</a:t>
            </a:r>
            <a:endParaRPr sz="3000" b="1" i="0" u="none" strike="noStrike" cap="none">
              <a:solidFill>
                <a:srgbClr val="1C4587"/>
              </a:solidFill>
              <a:latin typeface="Roboto"/>
              <a:ea typeface="Roboto"/>
              <a:cs typeface="Roboto"/>
              <a:sym typeface="Roboto"/>
            </a:endParaRPr>
          </a:p>
          <a:p>
            <a:pPr marL="457200" marR="0" lvl="0" indent="0" algn="just" rtl="0">
              <a:lnSpc>
                <a:spcPct val="100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Autoridad de aplicación</a:t>
            </a:r>
            <a:endParaRPr sz="3000" b="1" i="0" u="none" strike="noStrike" cap="none">
              <a:solidFill>
                <a:srgbClr val="1C4587"/>
              </a:solidFill>
              <a:latin typeface="Roboto"/>
              <a:ea typeface="Roboto"/>
              <a:cs typeface="Roboto"/>
              <a:sym typeface="Roboto"/>
            </a:endParaRPr>
          </a:p>
          <a:p>
            <a:pPr marL="457200" marR="0" lvl="0" indent="0" algn="just" rtl="0">
              <a:lnSpc>
                <a:spcPct val="100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a:p>
            <a:pPr marL="457200" marR="0" lvl="0" indent="0" algn="just" rtl="0">
              <a:lnSpc>
                <a:spcPct val="150000"/>
              </a:lnSpc>
              <a:spcBef>
                <a:spcPts val="0"/>
              </a:spcBef>
              <a:spcAft>
                <a:spcPts val="0"/>
              </a:spcAft>
              <a:buClr>
                <a:srgbClr val="000000"/>
              </a:buClr>
              <a:buSzPts val="3000"/>
              <a:buFont typeface="Arial"/>
              <a:buNone/>
            </a:pPr>
            <a:r>
              <a:rPr lang="es-AR" sz="2900" b="0" i="0" u="none" strike="noStrike" cap="none">
                <a:solidFill>
                  <a:srgbClr val="1C4587"/>
                </a:solidFill>
                <a:latin typeface="Roboto Light"/>
                <a:ea typeface="Roboto Light"/>
                <a:cs typeface="Roboto Light"/>
                <a:sym typeface="Roboto Light"/>
              </a:rPr>
              <a:t>-Detección temprana de denuncias en el marco del Código de Ética</a:t>
            </a:r>
            <a:endParaRPr sz="2900" b="0" i="0" u="none" strike="noStrike" cap="none">
              <a:solidFill>
                <a:srgbClr val="1C4587"/>
              </a:solidFill>
              <a:latin typeface="Roboto Light"/>
              <a:ea typeface="Roboto Light"/>
              <a:cs typeface="Roboto Light"/>
              <a:sym typeface="Roboto Light"/>
            </a:endParaRPr>
          </a:p>
          <a:p>
            <a:pPr marL="457200" marR="0" lvl="0" indent="0" algn="just" rtl="0">
              <a:lnSpc>
                <a:spcPct val="150000"/>
              </a:lnSpc>
              <a:spcBef>
                <a:spcPts val="0"/>
              </a:spcBef>
              <a:spcAft>
                <a:spcPts val="0"/>
              </a:spcAft>
              <a:buClr>
                <a:srgbClr val="000000"/>
              </a:buClr>
              <a:buSzPts val="3000"/>
              <a:buFont typeface="Arial"/>
              <a:buNone/>
            </a:pPr>
            <a:r>
              <a:rPr lang="es-AR" sz="2900" b="0" i="0" u="none" strike="noStrike" cap="none">
                <a:solidFill>
                  <a:srgbClr val="1C4587"/>
                </a:solidFill>
                <a:latin typeface="Roboto Light"/>
                <a:ea typeface="Roboto Light"/>
                <a:cs typeface="Roboto Light"/>
                <a:sym typeface="Roboto Light"/>
              </a:rPr>
              <a:t>-Sistematización referencial de las faltas disciplinarias descritas en el Acuerdo SCBA 3354 en relación con los principios y obligaciones éticas enunciadas en el código</a:t>
            </a:r>
            <a:endParaRPr sz="2900" b="0" i="0" u="none" strike="noStrike" cap="none">
              <a:solidFill>
                <a:srgbClr val="1C4587"/>
              </a:solidFill>
              <a:latin typeface="Roboto Light"/>
              <a:ea typeface="Roboto Light"/>
              <a:cs typeface="Roboto Light"/>
              <a:sym typeface="Roboto Light"/>
            </a:endParaRPr>
          </a:p>
        </p:txBody>
      </p:sp>
      <p:pic>
        <p:nvPicPr>
          <p:cNvPr id="293" name="Google Shape;293;p16"/>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97"/>
        <p:cNvGrpSpPr/>
        <p:nvPr/>
      </p:nvGrpSpPr>
      <p:grpSpPr>
        <a:xfrm>
          <a:off x="0" y="0"/>
          <a:ext cx="0" cy="0"/>
          <a:chOff x="0" y="0"/>
          <a:chExt cx="0" cy="0"/>
        </a:xfrm>
      </p:grpSpPr>
      <p:cxnSp>
        <p:nvCxnSpPr>
          <p:cNvPr id="298" name="Google Shape;298;p1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99" name="Google Shape;299;p1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00" name="Google Shape;300;p1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01" name="Google Shape;301;p17"/>
          <p:cNvSpPr txBox="1">
            <a:spLocks noGrp="1"/>
          </p:cNvSpPr>
          <p:nvPr>
            <p:ph type="ctrTitle"/>
          </p:nvPr>
        </p:nvSpPr>
        <p:spPr>
          <a:xfrm>
            <a:off x="379561"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dirty="0">
                <a:solidFill>
                  <a:srgbClr val="1C4587"/>
                </a:solidFill>
                <a:latin typeface="Roboto"/>
                <a:ea typeface="Roboto"/>
                <a:cs typeface="Roboto"/>
                <a:sym typeface="Roboto"/>
              </a:rPr>
              <a:t>Auditoría </a:t>
            </a:r>
            <a:endParaRPr sz="3300" b="1" i="0" u="none" strike="noStrike" cap="none" dirty="0">
              <a:solidFill>
                <a:srgbClr val="00ABF8"/>
              </a:solidFill>
              <a:latin typeface="Roboto"/>
              <a:ea typeface="Roboto"/>
              <a:cs typeface="Roboto"/>
              <a:sym typeface="Roboto"/>
            </a:endParaRPr>
          </a:p>
        </p:txBody>
      </p:sp>
      <p:sp>
        <p:nvSpPr>
          <p:cNvPr id="302" name="Google Shape;302;p17"/>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7"/>
          <p:cNvSpPr txBox="1"/>
          <p:nvPr/>
        </p:nvSpPr>
        <p:spPr>
          <a:xfrm>
            <a:off x="422425" y="142862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Resolución PG N° 983/16</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-Concibe al área de Auditoría como dependencia de asesoramiento del Procurador General en materia contable con el  objeto de evaluar el cumplimiento de las disposiciones de la Ley de Administración Financiera N° 13.767 y demás normativa vigente</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-Ejecuta los programas de auditorías contables y especiales </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-Elabora el Plan Anual de Auditoría </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304" name="Google Shape;304;p17"/>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08"/>
        <p:cNvGrpSpPr/>
        <p:nvPr/>
      </p:nvGrpSpPr>
      <p:grpSpPr>
        <a:xfrm>
          <a:off x="0" y="0"/>
          <a:ext cx="0" cy="0"/>
          <a:chOff x="0" y="0"/>
          <a:chExt cx="0" cy="0"/>
        </a:xfrm>
      </p:grpSpPr>
      <p:cxnSp>
        <p:nvCxnSpPr>
          <p:cNvPr id="309" name="Google Shape;309;p1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10" name="Google Shape;310;p1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11" name="Google Shape;311;p1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12" name="Google Shape;312;p18"/>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13" name="Google Shape;313;p18"/>
          <p:cNvSpPr txBox="1"/>
          <p:nvPr/>
        </p:nvSpPr>
        <p:spPr>
          <a:xfrm>
            <a:off x="232275" y="130812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t>
            </a:r>
            <a:r>
              <a:rPr lang="es-AR" sz="3000" b="1" i="0" u="none" strike="noStrike" cap="none">
                <a:solidFill>
                  <a:srgbClr val="1C4587"/>
                </a:solidFill>
                <a:latin typeface="Roboto"/>
                <a:ea typeface="Roboto"/>
                <a:cs typeface="Roboto"/>
                <a:sym typeface="Roboto"/>
              </a:rPr>
              <a:t>Rediseño </a:t>
            </a:r>
            <a:r>
              <a:rPr lang="es-AR" sz="3000" b="0" i="0" u="none" strike="noStrike" cap="none">
                <a:solidFill>
                  <a:srgbClr val="1C4587"/>
                </a:solidFill>
                <a:latin typeface="Roboto Light"/>
                <a:ea typeface="Roboto Light"/>
                <a:cs typeface="Roboto Light"/>
                <a:sym typeface="Roboto Light"/>
              </a:rPr>
              <a:t>en línea con el objetivo institucional de transparencia en la gestión</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-En ese marco, se formuló el Plan Anual y un cronograma de trabajo estableciendo como objetivo prioritario la transformación cultural de la institución y fortaleciendo un modelo de autonomía de gestión, autoevaluación y control estricto   </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314" name="Google Shape;314;p18"/>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315" name="Google Shape;315;p18"/>
          <p:cNvSpPr txBox="1">
            <a:spLocks noGrp="1"/>
          </p:cNvSpPr>
          <p:nvPr>
            <p:ph type="ctrTitle"/>
          </p:nvPr>
        </p:nvSpPr>
        <p:spPr>
          <a:xfrm>
            <a:off x="293833"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dirty="0">
                <a:solidFill>
                  <a:srgbClr val="1C4587"/>
                </a:solidFill>
                <a:latin typeface="Roboto"/>
                <a:ea typeface="Roboto"/>
                <a:cs typeface="Roboto"/>
                <a:sym typeface="Roboto"/>
              </a:rPr>
              <a:t>Auditoría </a:t>
            </a:r>
            <a:endParaRPr sz="3300" b="1" i="0" u="none" strike="noStrike" cap="none" dirty="0">
              <a:solidFill>
                <a:srgbClr val="00ABF8"/>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19"/>
        <p:cNvGrpSpPr/>
        <p:nvPr/>
      </p:nvGrpSpPr>
      <p:grpSpPr>
        <a:xfrm>
          <a:off x="0" y="0"/>
          <a:ext cx="0" cy="0"/>
          <a:chOff x="0" y="0"/>
          <a:chExt cx="0" cy="0"/>
        </a:xfrm>
      </p:grpSpPr>
      <p:cxnSp>
        <p:nvCxnSpPr>
          <p:cNvPr id="320" name="Google Shape;320;p1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21" name="Google Shape;321;p1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22" name="Google Shape;322;p1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23" name="Google Shape;323;p19"/>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24" name="Google Shape;324;p19"/>
          <p:cNvSpPr txBox="1"/>
          <p:nvPr/>
        </p:nvSpPr>
        <p:spPr>
          <a:xfrm>
            <a:off x="232275" y="1209550"/>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2019</a:t>
            </a:r>
            <a:endParaRPr sz="27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700"/>
              <a:buFont typeface="Arial"/>
              <a:buNone/>
            </a:pPr>
            <a:endParaRPr sz="27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-Manteniendo el esquema de ejecución trimestral, se diseñó un plan de </a:t>
            </a:r>
            <a:r>
              <a:rPr lang="es-AR" sz="2700" b="1" i="0" u="none" strike="noStrike" cap="none">
                <a:solidFill>
                  <a:srgbClr val="1C4587"/>
                </a:solidFill>
                <a:latin typeface="Roboto"/>
                <a:ea typeface="Roboto"/>
                <a:cs typeface="Roboto"/>
                <a:sym typeface="Roboto"/>
              </a:rPr>
              <a:t>21 auditorías nuevas y de seguimiento y verificación de mejora</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-Por otra parte, en el marco de las tareas habituales de control tendientes a identificar posibles desvíos y consecuentes incrementos de riesgos, se detectaron inconsistencias en la información que derivaron en </a:t>
            </a:r>
            <a:r>
              <a:rPr lang="es-AR" sz="2700" b="1" i="0" u="none" strike="noStrike" cap="none">
                <a:solidFill>
                  <a:srgbClr val="1C4587"/>
                </a:solidFill>
                <a:latin typeface="Roboto"/>
                <a:ea typeface="Roboto"/>
                <a:cs typeface="Roboto"/>
                <a:sym typeface="Roboto"/>
              </a:rPr>
              <a:t>3 auditorías imprevistas</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325" name="Google Shape;325;p19"/>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326" name="Google Shape;326;p19"/>
          <p:cNvSpPr txBox="1">
            <a:spLocks noGrp="1"/>
          </p:cNvSpPr>
          <p:nvPr>
            <p:ph type="ctrTitle"/>
          </p:nvPr>
        </p:nvSpPr>
        <p:spPr>
          <a:xfrm>
            <a:off x="236682"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dirty="0">
                <a:solidFill>
                  <a:srgbClr val="1C4587"/>
                </a:solidFill>
                <a:latin typeface="Roboto"/>
                <a:ea typeface="Roboto"/>
                <a:cs typeface="Roboto"/>
                <a:sym typeface="Roboto"/>
              </a:rPr>
              <a:t>Auditoría </a:t>
            </a:r>
            <a:endParaRPr sz="3300" b="1" i="0" u="none" strike="noStrike" cap="none" dirty="0">
              <a:solidFill>
                <a:srgbClr val="00ABF8"/>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30"/>
        <p:cNvGrpSpPr/>
        <p:nvPr/>
      </p:nvGrpSpPr>
      <p:grpSpPr>
        <a:xfrm>
          <a:off x="0" y="0"/>
          <a:ext cx="0" cy="0"/>
          <a:chOff x="0" y="0"/>
          <a:chExt cx="0" cy="0"/>
        </a:xfrm>
      </p:grpSpPr>
      <p:cxnSp>
        <p:nvCxnSpPr>
          <p:cNvPr id="331" name="Google Shape;331;p2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32" name="Google Shape;332;p20"/>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33" name="Google Shape;333;p2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34" name="Google Shape;334;p20"/>
          <p:cNvSpPr txBox="1">
            <a:spLocks noGrp="1"/>
          </p:cNvSpPr>
          <p:nvPr>
            <p:ph type="ctrTitle"/>
          </p:nvPr>
        </p:nvSpPr>
        <p:spPr>
          <a:xfrm>
            <a:off x="265258"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dirty="0">
                <a:solidFill>
                  <a:srgbClr val="1C4587"/>
                </a:solidFill>
                <a:latin typeface="Roboto"/>
                <a:ea typeface="Roboto"/>
                <a:cs typeface="Roboto"/>
                <a:sym typeface="Roboto"/>
              </a:rPr>
              <a:t>Auditoría </a:t>
            </a:r>
            <a:endParaRPr sz="3300" b="1" dirty="0">
              <a:solidFill>
                <a:srgbClr val="1C4587"/>
              </a:solidFill>
              <a:latin typeface="Roboto"/>
              <a:ea typeface="Roboto"/>
              <a:cs typeface="Roboto"/>
              <a:sym typeface="Roboto"/>
            </a:endParaRPr>
          </a:p>
        </p:txBody>
      </p:sp>
      <p:sp>
        <p:nvSpPr>
          <p:cNvPr id="335" name="Google Shape;335;p20"/>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336" name="Google Shape;336;p20"/>
          <p:cNvSpPr txBox="1"/>
          <p:nvPr/>
        </p:nvSpPr>
        <p:spPr>
          <a:xfrm>
            <a:off x="232275" y="1408613"/>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-En el marco de la competencia resultante de la Resolución PG N° 95/19, la dependencia intervino en </a:t>
            </a:r>
            <a:r>
              <a:rPr lang="es-AR" sz="2700" b="1" i="0" u="none" strike="noStrike" cap="none">
                <a:solidFill>
                  <a:srgbClr val="1C4587"/>
                </a:solidFill>
                <a:latin typeface="Roboto"/>
                <a:ea typeface="Roboto"/>
                <a:cs typeface="Roboto"/>
                <a:sym typeface="Roboto"/>
              </a:rPr>
              <a:t>319 actuaciones administrativas</a:t>
            </a:r>
            <a:r>
              <a:rPr lang="es-AR" sz="2700" b="0" i="0" u="none" strike="noStrike" cap="none">
                <a:solidFill>
                  <a:srgbClr val="1C4587"/>
                </a:solidFill>
                <a:latin typeface="Roboto Light"/>
                <a:ea typeface="Roboto Light"/>
                <a:cs typeface="Roboto Light"/>
                <a:sym typeface="Roboto Light"/>
              </a:rPr>
              <a:t> </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-Formuló </a:t>
            </a:r>
            <a:r>
              <a:rPr lang="es-AR" sz="2700" b="1" i="0" u="none" strike="noStrike" cap="none">
                <a:solidFill>
                  <a:srgbClr val="1C4587"/>
                </a:solidFill>
                <a:latin typeface="Roboto"/>
                <a:ea typeface="Roboto"/>
                <a:cs typeface="Roboto"/>
                <a:sym typeface="Roboto"/>
              </a:rPr>
              <a:t>observaciones en 118 expedientes</a:t>
            </a:r>
            <a:r>
              <a:rPr lang="es-AR" sz="2700" b="0" i="0" u="none" strike="noStrike" cap="none">
                <a:solidFill>
                  <a:srgbClr val="1C4587"/>
                </a:solidFill>
                <a:latin typeface="Roboto Light"/>
                <a:ea typeface="Roboto Light"/>
                <a:cs typeface="Roboto Light"/>
                <a:sym typeface="Roboto Light"/>
              </a:rPr>
              <a:t>, lo que constituye el 37% del total de expedientes intervenidos por el área</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-Dada la entidad de las observaciones realizadas, la Auditoría Contable dictaminó la necesidad de propiciar un </a:t>
            </a:r>
            <a:r>
              <a:rPr lang="es-AR" sz="2700" b="1" i="0" u="none" strike="noStrike" cap="none">
                <a:solidFill>
                  <a:srgbClr val="1C4587"/>
                </a:solidFill>
                <a:latin typeface="Roboto"/>
                <a:ea typeface="Roboto"/>
                <a:cs typeface="Roboto"/>
                <a:sym typeface="Roboto"/>
              </a:rPr>
              <a:t>nuevo trámite administrativo de contratación en 21 casos </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337" name="Google Shape;337;p20"/>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5"/>
        <p:cNvGrpSpPr/>
        <p:nvPr/>
      </p:nvGrpSpPr>
      <p:grpSpPr>
        <a:xfrm>
          <a:off x="0" y="0"/>
          <a:ext cx="0" cy="0"/>
          <a:chOff x="0" y="0"/>
          <a:chExt cx="0" cy="0"/>
        </a:xfrm>
      </p:grpSpPr>
      <p:cxnSp>
        <p:nvCxnSpPr>
          <p:cNvPr id="96" name="Google Shape;96;p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7" name="Google Shape;97;p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98" name="Google Shape;98;p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99" name="Google Shape;99;p3"/>
          <p:cNvSpPr txBox="1"/>
          <p:nvPr/>
        </p:nvSpPr>
        <p:spPr>
          <a:xfrm>
            <a:off x="445775" y="2349925"/>
            <a:ext cx="11094300" cy="1529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100" name="Google Shape;100;p3"/>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101" name="Google Shape;101;p3"/>
          <p:cNvSpPr/>
          <p:nvPr/>
        </p:nvSpPr>
        <p:spPr>
          <a:xfrm>
            <a:off x="445775" y="664713"/>
            <a:ext cx="10496400" cy="477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s-AR" sz="3200" b="0" i="0" u="none" strike="noStrike" cap="none">
                <a:solidFill>
                  <a:srgbClr val="1C4587"/>
                </a:solidFill>
                <a:latin typeface="Roboto Light"/>
                <a:ea typeface="Roboto Light"/>
                <a:cs typeface="Roboto Light"/>
                <a:sym typeface="Roboto Light"/>
              </a:rPr>
              <a:t>- Introducción</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200"/>
              <a:buFont typeface="Arial"/>
              <a:buNone/>
            </a:pPr>
            <a:r>
              <a:rPr lang="es-AR" sz="3200" b="0" i="0" u="none" strike="noStrike" cap="none">
                <a:solidFill>
                  <a:srgbClr val="1C4587"/>
                </a:solidFill>
                <a:latin typeface="Roboto Light"/>
                <a:ea typeface="Roboto Light"/>
                <a:cs typeface="Roboto Light"/>
                <a:sym typeface="Roboto Light"/>
              </a:rPr>
              <a:t>- La revalorización de las instituciones en el proceso de revolución cultural</a:t>
            </a:r>
            <a:br>
              <a:rPr lang="es-AR" sz="3200" b="0" i="0" u="none" strike="noStrike" cap="none">
                <a:solidFill>
                  <a:srgbClr val="1C4587"/>
                </a:solidFill>
                <a:latin typeface="Roboto Light"/>
                <a:ea typeface="Roboto Light"/>
                <a:cs typeface="Roboto Light"/>
                <a:sym typeface="Roboto Light"/>
              </a:rPr>
            </a:br>
            <a:r>
              <a:rPr lang="es-AR" sz="3200" b="0" i="0" u="none" strike="noStrike" cap="none">
                <a:solidFill>
                  <a:srgbClr val="1C4587"/>
                </a:solidFill>
                <a:latin typeface="Roboto Light"/>
                <a:ea typeface="Roboto Light"/>
                <a:cs typeface="Roboto Light"/>
                <a:sym typeface="Roboto Light"/>
              </a:rPr>
              <a:t>- Instituciones y cultura</a:t>
            </a:r>
            <a:endParaRPr sz="3200" b="0" i="0" u="none" strike="noStrike" cap="none">
              <a:solidFill>
                <a:srgbClr val="1C4587"/>
              </a:solidFill>
              <a:latin typeface="Roboto Light"/>
              <a:ea typeface="Roboto Light"/>
              <a:cs typeface="Roboto Light"/>
              <a:sym typeface="Roboto Light"/>
            </a:endParaRPr>
          </a:p>
          <a:p>
            <a:pPr marL="0" marR="0" lvl="0" indent="0" algn="l" rtl="0">
              <a:lnSpc>
                <a:spcPct val="150000"/>
              </a:lnSpc>
              <a:spcBef>
                <a:spcPts val="0"/>
              </a:spcBef>
              <a:spcAft>
                <a:spcPts val="0"/>
              </a:spcAft>
              <a:buClr>
                <a:srgbClr val="000000"/>
              </a:buClr>
              <a:buSzPts val="3200"/>
              <a:buFont typeface="Arial"/>
              <a:buNone/>
            </a:pPr>
            <a:r>
              <a:rPr lang="es-AR" sz="3200" b="0" i="0" u="none" strike="noStrike" cap="none">
                <a:solidFill>
                  <a:srgbClr val="1C4587"/>
                </a:solidFill>
                <a:latin typeface="Roboto Light"/>
                <a:ea typeface="Roboto Light"/>
                <a:cs typeface="Roboto Light"/>
                <a:sym typeface="Roboto Light"/>
              </a:rPr>
              <a:t>- 4ta revolución industrial. Cambio tecnológico y cambio cultural</a:t>
            </a:r>
            <a:endParaRPr sz="3200" b="0" i="0" u="none" strike="noStrike" cap="none">
              <a:solidFill>
                <a:srgbClr val="1C4587"/>
              </a:solidFill>
              <a:latin typeface="Roboto Light"/>
              <a:ea typeface="Roboto Light"/>
              <a:cs typeface="Roboto Light"/>
              <a:sym typeface="Roboto Light"/>
            </a:endParaRPr>
          </a:p>
          <a:p>
            <a:pPr marL="0" marR="0" lvl="0" indent="0" algn="l" rtl="0">
              <a:lnSpc>
                <a:spcPct val="150000"/>
              </a:lnSpc>
              <a:spcBef>
                <a:spcPts val="0"/>
              </a:spcBef>
              <a:spcAft>
                <a:spcPts val="0"/>
              </a:spcAft>
              <a:buClr>
                <a:srgbClr val="000000"/>
              </a:buClr>
              <a:buSzPts val="3200"/>
              <a:buFont typeface="Arial"/>
              <a:buNone/>
            </a:pPr>
            <a:r>
              <a:rPr lang="es-AR" sz="3200" b="0" i="0" u="none" strike="noStrike" cap="none">
                <a:solidFill>
                  <a:srgbClr val="1C4587"/>
                </a:solidFill>
                <a:latin typeface="Roboto Light"/>
                <a:ea typeface="Roboto Light"/>
                <a:cs typeface="Roboto Light"/>
                <a:sym typeface="Roboto Light"/>
              </a:rPr>
              <a:t>- </a:t>
            </a:r>
            <a:r>
              <a:rPr lang="es-AR" sz="3200">
                <a:solidFill>
                  <a:srgbClr val="1C4587"/>
                </a:solidFill>
                <a:latin typeface="Roboto Light"/>
                <a:ea typeface="Roboto Light"/>
                <a:cs typeface="Roboto Light"/>
                <a:sym typeface="Roboto Light"/>
              </a:rPr>
              <a:t>Un p</a:t>
            </a:r>
            <a:r>
              <a:rPr lang="es-AR" sz="3200" b="0" i="0" u="none" strike="noStrike" cap="none">
                <a:solidFill>
                  <a:srgbClr val="1C4587"/>
                </a:solidFill>
                <a:latin typeface="Roboto Light"/>
                <a:ea typeface="Roboto Light"/>
                <a:cs typeface="Roboto Light"/>
                <a:sym typeface="Roboto Light"/>
              </a:rPr>
              <a:t>resupuesto</a:t>
            </a:r>
            <a:r>
              <a:rPr lang="es-AR" sz="3200">
                <a:solidFill>
                  <a:srgbClr val="1C4587"/>
                </a:solidFill>
                <a:latin typeface="Roboto Light"/>
                <a:ea typeface="Roboto Light"/>
                <a:cs typeface="Roboto Light"/>
                <a:sym typeface="Roboto Light"/>
              </a:rPr>
              <a:t> </a:t>
            </a:r>
            <a:r>
              <a:rPr lang="es-AR" sz="3200" b="0" i="0" u="none" strike="noStrike" cap="none">
                <a:solidFill>
                  <a:srgbClr val="1C4587"/>
                </a:solidFill>
                <a:latin typeface="Roboto Light"/>
                <a:ea typeface="Roboto Light"/>
                <a:cs typeface="Roboto Light"/>
                <a:sym typeface="Roboto Light"/>
              </a:rPr>
              <a:t>y </a:t>
            </a:r>
            <a:r>
              <a:rPr lang="es-AR" sz="3200">
                <a:solidFill>
                  <a:srgbClr val="1C4587"/>
                </a:solidFill>
                <a:latin typeface="Roboto Light"/>
                <a:ea typeface="Roboto Light"/>
                <a:cs typeface="Roboto Light"/>
                <a:sym typeface="Roboto Light"/>
              </a:rPr>
              <a:t>un marco referencial</a:t>
            </a:r>
            <a:endParaRPr sz="3200" b="0" i="0" u="none" strike="noStrike" cap="none">
              <a:solidFill>
                <a:srgbClr val="1C4587"/>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41"/>
        <p:cNvGrpSpPr/>
        <p:nvPr/>
      </p:nvGrpSpPr>
      <p:grpSpPr>
        <a:xfrm>
          <a:off x="0" y="0"/>
          <a:ext cx="0" cy="0"/>
          <a:chOff x="0" y="0"/>
          <a:chExt cx="0" cy="0"/>
        </a:xfrm>
      </p:grpSpPr>
      <p:cxnSp>
        <p:nvCxnSpPr>
          <p:cNvPr id="342" name="Google Shape;342;p2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43" name="Google Shape;343;p2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44" name="Google Shape;344;p2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45" name="Google Shape;345;p22"/>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Nuevo régimen de declaraciones juradas</a:t>
            </a:r>
            <a:r>
              <a:rPr lang="es-AR" sz="3300" b="1">
                <a:latin typeface="Roboto"/>
                <a:ea typeface="Roboto"/>
                <a:cs typeface="Roboto"/>
                <a:sym typeface="Roboto"/>
              </a:rPr>
              <a:t> </a:t>
            </a:r>
            <a:endParaRPr sz="3300" b="1" i="0" u="none" strike="noStrike" cap="none">
              <a:solidFill>
                <a:srgbClr val="00ABF8"/>
              </a:solidFill>
              <a:latin typeface="Roboto"/>
              <a:ea typeface="Roboto"/>
              <a:cs typeface="Roboto"/>
              <a:sym typeface="Roboto"/>
            </a:endParaRPr>
          </a:p>
        </p:txBody>
      </p:sp>
      <p:sp>
        <p:nvSpPr>
          <p:cNvPr id="346" name="Google Shape;346;p22"/>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2"/>
          <p:cNvSpPr txBox="1"/>
          <p:nvPr/>
        </p:nvSpPr>
        <p:spPr>
          <a:xfrm>
            <a:off x="0" y="1280775"/>
            <a:ext cx="114912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Resoluciones PG N° 352/18</a:t>
            </a:r>
            <a:r>
              <a:rPr lang="es-AR" sz="3000" b="0" i="0" u="none" strike="noStrike" cap="none">
                <a:solidFill>
                  <a:srgbClr val="1C4587"/>
                </a:solidFill>
                <a:latin typeface="Roboto Light"/>
                <a:ea typeface="Roboto Light"/>
                <a:cs typeface="Roboto Light"/>
                <a:sym typeface="Roboto Light"/>
              </a:rPr>
              <a:t> y </a:t>
            </a:r>
            <a:r>
              <a:rPr lang="es-AR" sz="3000" b="1" i="0" u="none" strike="noStrike" cap="none">
                <a:solidFill>
                  <a:srgbClr val="1C4587"/>
                </a:solidFill>
                <a:latin typeface="Roboto"/>
                <a:ea typeface="Roboto"/>
                <a:cs typeface="Roboto"/>
                <a:sym typeface="Roboto"/>
              </a:rPr>
              <a:t>PG N° 480/18 </a:t>
            </a:r>
            <a:r>
              <a:rPr lang="es-AR" sz="3000" b="0" i="0" u="none" strike="noStrike" cap="none">
                <a:solidFill>
                  <a:srgbClr val="1C4587"/>
                </a:solidFill>
                <a:latin typeface="Roboto Light"/>
                <a:ea typeface="Roboto Light"/>
                <a:cs typeface="Roboto Light"/>
                <a:sym typeface="Roboto Light"/>
              </a:rPr>
              <a:t>en el marco del Acuerdo SCBA 3880: Aprobación del SIMP DD.JJ</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t>
            </a:r>
            <a:r>
              <a:rPr lang="es-AR" sz="3000" b="1" i="0" u="none" strike="noStrike" cap="none">
                <a:solidFill>
                  <a:srgbClr val="1C4587"/>
                </a:solidFill>
                <a:latin typeface="Roboto"/>
                <a:ea typeface="Roboto"/>
                <a:cs typeface="Roboto"/>
                <a:sym typeface="Roboto"/>
              </a:rPr>
              <a:t>Firma digital</a:t>
            </a:r>
            <a:r>
              <a:rPr lang="es-AR" sz="3000" b="0" i="0" u="none" strike="noStrike" cap="none">
                <a:solidFill>
                  <a:srgbClr val="1C4587"/>
                </a:solidFill>
                <a:latin typeface="Roboto Light"/>
                <a:ea typeface="Roboto Light"/>
                <a:cs typeface="Roboto Light"/>
                <a:sym typeface="Roboto Light"/>
              </a:rPr>
              <a:t>: seguridad y confianza</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t>
            </a:r>
            <a:r>
              <a:rPr lang="es-AR" sz="3000" b="1" i="0" u="none" strike="noStrike" cap="none">
                <a:solidFill>
                  <a:srgbClr val="1C4587"/>
                </a:solidFill>
                <a:latin typeface="Roboto"/>
                <a:ea typeface="Roboto"/>
                <a:cs typeface="Roboto"/>
                <a:sym typeface="Roboto"/>
              </a:rPr>
              <a:t>Renovación</a:t>
            </a:r>
            <a:r>
              <a:rPr lang="es-AR" sz="3000" b="0" i="0" u="none" strike="noStrike" cap="none">
                <a:solidFill>
                  <a:srgbClr val="1C4587"/>
                </a:solidFill>
                <a:latin typeface="Roboto Light"/>
                <a:ea typeface="Roboto Light"/>
                <a:cs typeface="Roboto Light"/>
                <a:sym typeface="Roboto Light"/>
              </a:rPr>
              <a:t> </a:t>
            </a:r>
            <a:r>
              <a:rPr lang="es-AR" sz="3000" b="1" i="0" u="none" strike="noStrike" cap="none">
                <a:solidFill>
                  <a:srgbClr val="1C4587"/>
                </a:solidFill>
                <a:latin typeface="Roboto"/>
                <a:ea typeface="Roboto"/>
                <a:cs typeface="Roboto"/>
                <a:sym typeface="Roboto"/>
              </a:rPr>
              <a:t>anual</a:t>
            </a:r>
            <a:r>
              <a:rPr lang="es-AR" sz="3000" b="0" i="0" u="none" strike="noStrike" cap="none">
                <a:solidFill>
                  <a:srgbClr val="1C4587"/>
                </a:solidFill>
                <a:latin typeface="Roboto Light"/>
                <a:ea typeface="Roboto Light"/>
                <a:cs typeface="Roboto Light"/>
                <a:sym typeface="Roboto Light"/>
              </a:rPr>
              <a:t>: mayor periodicidad</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a:t>
            </a:r>
            <a:r>
              <a:rPr lang="es-AR" sz="3000" b="1" i="0" u="none" strike="noStrike" cap="none">
                <a:solidFill>
                  <a:srgbClr val="1C4587"/>
                </a:solidFill>
                <a:latin typeface="Roboto"/>
                <a:ea typeface="Roboto"/>
                <a:cs typeface="Roboto"/>
                <a:sym typeface="Roboto"/>
              </a:rPr>
              <a:t>Publicidad:</a:t>
            </a:r>
            <a:r>
              <a:rPr lang="es-AR" sz="3000" b="0" i="0" u="none" strike="noStrike" cap="none">
                <a:solidFill>
                  <a:srgbClr val="1C4587"/>
                </a:solidFill>
                <a:latin typeface="Roboto Light"/>
                <a:ea typeface="Roboto Light"/>
                <a:cs typeface="Roboto Light"/>
                <a:sym typeface="Roboto Light"/>
              </a:rPr>
              <a:t> transparencia y control</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48" name="Google Shape;348;p22"/>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349" name="Google Shape;349;p22"/>
          <p:cNvPicPr preferRelativeResize="0"/>
          <p:nvPr/>
        </p:nvPicPr>
        <p:blipFill rotWithShape="1">
          <a:blip r:embed="rId4">
            <a:alphaModFix/>
          </a:blip>
          <a:srcRect/>
          <a:stretch/>
        </p:blipFill>
        <p:spPr>
          <a:xfrm>
            <a:off x="7369233" y="2457519"/>
            <a:ext cx="4354242" cy="27387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53"/>
        <p:cNvGrpSpPr/>
        <p:nvPr/>
      </p:nvGrpSpPr>
      <p:grpSpPr>
        <a:xfrm>
          <a:off x="0" y="0"/>
          <a:ext cx="0" cy="0"/>
          <a:chOff x="0" y="0"/>
          <a:chExt cx="0" cy="0"/>
        </a:xfrm>
      </p:grpSpPr>
      <p:cxnSp>
        <p:nvCxnSpPr>
          <p:cNvPr id="354" name="Google Shape;354;p2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55" name="Google Shape;355;p2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56" name="Google Shape;356;p2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57" name="Google Shape;357;p23"/>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Nuevo régimen de declaraciones juradas</a:t>
            </a:r>
            <a:r>
              <a:rPr lang="es-AR" sz="3300" b="1">
                <a:latin typeface="Roboto"/>
                <a:ea typeface="Roboto"/>
                <a:cs typeface="Roboto"/>
                <a:sym typeface="Roboto"/>
              </a:rPr>
              <a:t> </a:t>
            </a:r>
            <a:endParaRPr sz="3300" b="1" i="0" u="none" strike="noStrike" cap="none">
              <a:solidFill>
                <a:srgbClr val="00ABF8"/>
              </a:solidFill>
              <a:latin typeface="Roboto"/>
              <a:ea typeface="Roboto"/>
              <a:cs typeface="Roboto"/>
              <a:sym typeface="Roboto"/>
            </a:endParaRPr>
          </a:p>
        </p:txBody>
      </p:sp>
      <p:sp>
        <p:nvSpPr>
          <p:cNvPr id="358" name="Google Shape;358;p23"/>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3"/>
          <p:cNvSpPr txBox="1"/>
          <p:nvPr/>
        </p:nvSpPr>
        <p:spPr>
          <a:xfrm>
            <a:off x="0" y="1280775"/>
            <a:ext cx="114912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2700" b="1" i="0" u="none" strike="noStrike" cap="none">
                <a:solidFill>
                  <a:srgbClr val="1C4587"/>
                </a:solidFill>
                <a:latin typeface="Roboto"/>
                <a:ea typeface="Roboto"/>
                <a:cs typeface="Roboto"/>
                <a:sym typeface="Roboto"/>
              </a:rPr>
              <a:t>2019</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27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2700" b="0" i="0" u="none" strike="noStrike" cap="none">
                <a:solidFill>
                  <a:srgbClr val="1C4587"/>
                </a:solidFill>
                <a:latin typeface="Roboto Light"/>
                <a:ea typeface="Roboto Light"/>
                <a:cs typeface="Roboto Light"/>
                <a:sym typeface="Roboto Light"/>
              </a:rPr>
              <a:t>-Mediante la Resolución de Secretaría General N° 519/19 se aprobó el </a:t>
            </a:r>
            <a:r>
              <a:rPr lang="es-AR" sz="2700" b="1" i="0" u="none" strike="noStrike" cap="none">
                <a:solidFill>
                  <a:srgbClr val="1C4587"/>
                </a:solidFill>
                <a:latin typeface="Roboto"/>
                <a:ea typeface="Roboto"/>
                <a:cs typeface="Roboto"/>
                <a:sym typeface="Roboto"/>
              </a:rPr>
              <a:t>Protocolo de acceso al SIMP Declaraciones Juradas</a:t>
            </a:r>
            <a:r>
              <a:rPr lang="es-AR" sz="2700" b="0" i="0" u="none" strike="noStrike" cap="none">
                <a:solidFill>
                  <a:srgbClr val="1C4587"/>
                </a:solidFill>
                <a:latin typeface="Roboto Light"/>
                <a:ea typeface="Roboto Light"/>
                <a:cs typeface="Roboto Light"/>
                <a:sym typeface="Roboto Light"/>
              </a:rPr>
              <a:t>, que permitió brindar un marco de solución a la situación de aquellos agentes que por diversas razones no cuentan con un usuario de dominio activo en el SIMP Porta</a:t>
            </a:r>
            <a:r>
              <a:rPr lang="es-AR" sz="3000" b="0" i="0" u="none" strike="noStrike" cap="none">
                <a:solidFill>
                  <a:srgbClr val="1C4587"/>
                </a:solidFill>
                <a:latin typeface="Roboto Light"/>
                <a:ea typeface="Roboto Light"/>
                <a:cs typeface="Roboto Light"/>
                <a:sym typeface="Roboto Light"/>
              </a:rPr>
              <a:t>l </a:t>
            </a: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2700" b="0" i="0" u="none" strike="noStrike" cap="none">
                <a:solidFill>
                  <a:srgbClr val="1C4587"/>
                </a:solidFill>
                <a:latin typeface="Roboto Light"/>
                <a:ea typeface="Roboto Light"/>
                <a:cs typeface="Roboto Light"/>
                <a:sym typeface="Roboto Light"/>
              </a:rPr>
              <a:t>-Culminó la integración con el sistema informático de la SCBA, lo que permitió optimizar la gestión de la presentación digital al Registro de Declaraciones Juradas Patrimoniales</a:t>
            </a:r>
            <a:endParaRPr sz="27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60" name="Google Shape;360;p23"/>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64"/>
        <p:cNvGrpSpPr/>
        <p:nvPr/>
      </p:nvGrpSpPr>
      <p:grpSpPr>
        <a:xfrm>
          <a:off x="0" y="0"/>
          <a:ext cx="0" cy="0"/>
          <a:chOff x="0" y="0"/>
          <a:chExt cx="0" cy="0"/>
        </a:xfrm>
      </p:grpSpPr>
      <p:cxnSp>
        <p:nvCxnSpPr>
          <p:cNvPr id="365" name="Google Shape;365;p2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66" name="Google Shape;366;p2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67" name="Google Shape;367;p2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68" name="Google Shape;368;p24"/>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300" b="1">
                <a:solidFill>
                  <a:srgbClr val="1C4587"/>
                </a:solidFill>
                <a:latin typeface="Roboto"/>
                <a:ea typeface="Roboto"/>
                <a:cs typeface="Roboto"/>
                <a:sym typeface="Roboto"/>
              </a:rPr>
              <a:t>Nuevo régimen de declaraciones juradas </a:t>
            </a:r>
            <a:endParaRPr sz="3300" b="1" i="0" u="none" strike="noStrike" cap="none">
              <a:solidFill>
                <a:srgbClr val="00ABF8"/>
              </a:solidFill>
              <a:latin typeface="Roboto"/>
              <a:ea typeface="Roboto"/>
              <a:cs typeface="Roboto"/>
              <a:sym typeface="Roboto"/>
            </a:endParaRPr>
          </a:p>
        </p:txBody>
      </p:sp>
      <p:sp>
        <p:nvSpPr>
          <p:cNvPr id="369" name="Google Shape;369;p24"/>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txBox="1"/>
          <p:nvPr/>
        </p:nvSpPr>
        <p:spPr>
          <a:xfrm>
            <a:off x="0" y="1408613"/>
            <a:ext cx="114912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2800" b="0" i="0" u="none" strike="noStrike" cap="none">
                <a:solidFill>
                  <a:srgbClr val="1C4587"/>
                </a:solidFill>
                <a:latin typeface="Roboto Light"/>
                <a:ea typeface="Roboto Light"/>
                <a:cs typeface="Roboto Light"/>
                <a:sym typeface="Roboto Light"/>
              </a:rPr>
              <a:t>-Luego de las gestiones pertinentes ha cumplido con la obligación de presentar la DDJJ Renovación Anual 2018 el </a:t>
            </a:r>
            <a:r>
              <a:rPr lang="es-AR" sz="2800" b="1" i="0" u="none" strike="noStrike" cap="none">
                <a:solidFill>
                  <a:srgbClr val="1C4587"/>
                </a:solidFill>
                <a:latin typeface="Roboto"/>
                <a:ea typeface="Roboto"/>
                <a:cs typeface="Roboto"/>
                <a:sym typeface="Roboto"/>
              </a:rPr>
              <a:t>96,23% del total del universo final de obligados</a:t>
            </a:r>
            <a:endParaRPr sz="2800" b="1" i="0" u="none" strike="noStrike" cap="none">
              <a:solidFill>
                <a:srgbClr val="1C4587"/>
              </a:solidFill>
              <a:latin typeface="Roboto"/>
              <a:ea typeface="Roboto"/>
              <a:cs typeface="Roboto"/>
              <a:sym typeface="Roboto"/>
            </a:endParaRPr>
          </a:p>
          <a:p>
            <a:pPr marL="457200" marR="0" lvl="0" indent="0" algn="just" rtl="0">
              <a:lnSpc>
                <a:spcPct val="100000"/>
              </a:lnSpc>
              <a:spcBef>
                <a:spcPts val="0"/>
              </a:spcBef>
              <a:spcAft>
                <a:spcPts val="0"/>
              </a:spcAft>
              <a:buClr>
                <a:srgbClr val="000000"/>
              </a:buClr>
              <a:buSzPts val="3000"/>
              <a:buFont typeface="Arial"/>
              <a:buNone/>
            </a:pPr>
            <a:endParaRPr sz="2800" b="1" i="0" u="none" strike="noStrike" cap="none">
              <a:solidFill>
                <a:srgbClr val="1C4587"/>
              </a:solidFill>
              <a:latin typeface="Roboto"/>
              <a:ea typeface="Roboto"/>
              <a:cs typeface="Roboto"/>
              <a:sym typeface="Roboto"/>
            </a:endParaRPr>
          </a:p>
          <a:p>
            <a:pPr marL="457200" marR="0" lvl="0" indent="0" algn="just" rtl="0">
              <a:lnSpc>
                <a:spcPct val="100000"/>
              </a:lnSpc>
              <a:spcBef>
                <a:spcPts val="0"/>
              </a:spcBef>
              <a:spcAft>
                <a:spcPts val="0"/>
              </a:spcAft>
              <a:buClr>
                <a:srgbClr val="000000"/>
              </a:buClr>
              <a:buSzPts val="3000"/>
              <a:buFont typeface="Arial"/>
              <a:buNone/>
            </a:pPr>
            <a:r>
              <a:rPr lang="es-AR" sz="2800" b="0" i="0" u="none" strike="noStrike" cap="none">
                <a:solidFill>
                  <a:srgbClr val="1C4587"/>
                </a:solidFill>
                <a:latin typeface="Roboto Light"/>
                <a:ea typeface="Roboto Light"/>
                <a:cs typeface="Roboto Light"/>
                <a:sym typeface="Roboto Light"/>
              </a:rPr>
              <a:t>-Se gestionaron </a:t>
            </a:r>
            <a:r>
              <a:rPr lang="es-AR" sz="2800" b="1" i="0" u="none" strike="noStrike" cap="none">
                <a:solidFill>
                  <a:srgbClr val="1C4587"/>
                </a:solidFill>
                <a:latin typeface="Roboto"/>
                <a:ea typeface="Roboto"/>
                <a:cs typeface="Roboto"/>
                <a:sym typeface="Roboto"/>
              </a:rPr>
              <a:t>3550 consultas</a:t>
            </a:r>
            <a:r>
              <a:rPr lang="es-AR" sz="2800" b="0" i="0" u="none" strike="noStrike" cap="none">
                <a:solidFill>
                  <a:srgbClr val="1C4587"/>
                </a:solidFill>
                <a:latin typeface="Roboto Light"/>
                <a:ea typeface="Roboto Light"/>
                <a:cs typeface="Roboto Light"/>
                <a:sym typeface="Roboto Light"/>
              </a:rPr>
              <a:t> a través de la Mesa de Ayuda institucional de la Auditoría Contable </a:t>
            </a:r>
            <a:endParaRPr sz="28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28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r>
              <a:rPr lang="es-AR" sz="2800" b="0" i="0" u="none" strike="noStrike" cap="none">
                <a:solidFill>
                  <a:srgbClr val="1C4587"/>
                </a:solidFill>
                <a:latin typeface="Roboto Light"/>
                <a:ea typeface="Roboto Light"/>
                <a:cs typeface="Roboto Light"/>
                <a:sym typeface="Roboto Light"/>
              </a:rPr>
              <a:t>-Intervención de la Auditoría Contable en </a:t>
            </a:r>
            <a:r>
              <a:rPr lang="es-AR" sz="2800" b="1" i="0" u="none" strike="noStrike" cap="none">
                <a:solidFill>
                  <a:srgbClr val="1C4587"/>
                </a:solidFill>
                <a:latin typeface="Roboto"/>
                <a:ea typeface="Roboto"/>
                <a:cs typeface="Roboto"/>
                <a:sym typeface="Roboto"/>
              </a:rPr>
              <a:t>408 casos de altas y promociones de agentes</a:t>
            </a:r>
            <a:r>
              <a:rPr lang="es-AR" sz="2800" b="0" i="0" u="none" strike="noStrike" cap="none">
                <a:solidFill>
                  <a:srgbClr val="1C4587"/>
                </a:solidFill>
                <a:latin typeface="Roboto Light"/>
                <a:ea typeface="Roboto Light"/>
                <a:cs typeface="Roboto Light"/>
                <a:sym typeface="Roboto Light"/>
              </a:rPr>
              <a:t>, a fin de verificar la presentación en tiempo y forma y conforme el padrón de sujetos obligados del MPBA</a:t>
            </a:r>
            <a:endParaRPr sz="28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71" name="Google Shape;371;p24"/>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75"/>
        <p:cNvGrpSpPr/>
        <p:nvPr/>
      </p:nvGrpSpPr>
      <p:grpSpPr>
        <a:xfrm>
          <a:off x="0" y="0"/>
          <a:ext cx="0" cy="0"/>
          <a:chOff x="0" y="0"/>
          <a:chExt cx="0" cy="0"/>
        </a:xfrm>
      </p:grpSpPr>
      <p:cxnSp>
        <p:nvCxnSpPr>
          <p:cNvPr id="376" name="Google Shape;376;p2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77" name="Google Shape;377;p2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78" name="Google Shape;378;p2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79" name="Google Shape;379;p25"/>
          <p:cNvSpPr txBox="1">
            <a:spLocks noGrp="1"/>
          </p:cNvSpPr>
          <p:nvPr>
            <p:ph type="ctrTitle"/>
          </p:nvPr>
        </p:nvSpPr>
        <p:spPr>
          <a:xfrm>
            <a:off x="384450" y="66817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500">
                <a:solidFill>
                  <a:srgbClr val="1155CC"/>
                </a:solidFill>
              </a:rPr>
              <a:t>2. La trascendencia de la comunicación</a:t>
            </a:r>
            <a:endParaRPr sz="3500">
              <a:solidFill>
                <a:srgbClr val="1155CC"/>
              </a:solidFill>
            </a:endParaRPr>
          </a:p>
          <a:p>
            <a:pPr marL="0" marR="0" lvl="0" indent="0" algn="l" rtl="0">
              <a:lnSpc>
                <a:spcPct val="90000"/>
              </a:lnSpc>
              <a:spcBef>
                <a:spcPts val="0"/>
              </a:spcBef>
              <a:spcAft>
                <a:spcPts val="0"/>
              </a:spcAft>
              <a:buSzPts val="4000"/>
              <a:buNone/>
            </a:pPr>
            <a:r>
              <a:rPr lang="es-AR" sz="3500">
                <a:solidFill>
                  <a:srgbClr val="1155CC"/>
                </a:solidFill>
              </a:rPr>
              <a:t>con el medio</a:t>
            </a:r>
            <a:endParaRPr b="1">
              <a:solidFill>
                <a:srgbClr val="1C4587"/>
              </a:solidFill>
              <a:latin typeface="Roboto"/>
              <a:ea typeface="Roboto"/>
              <a:cs typeface="Roboto"/>
              <a:sym typeface="Roboto"/>
            </a:endParaRPr>
          </a:p>
        </p:txBody>
      </p:sp>
      <p:pic>
        <p:nvPicPr>
          <p:cNvPr id="380" name="Google Shape;380;p25"/>
          <p:cNvPicPr preferRelativeResize="0"/>
          <p:nvPr/>
        </p:nvPicPr>
        <p:blipFill rotWithShape="1">
          <a:blip r:embed="rId3">
            <a:alphaModFix/>
          </a:blip>
          <a:srcRect/>
          <a:stretch/>
        </p:blipFill>
        <p:spPr>
          <a:xfrm>
            <a:off x="10236725" y="14950"/>
            <a:ext cx="1849950" cy="758475"/>
          </a:xfrm>
          <a:prstGeom prst="rect">
            <a:avLst/>
          </a:prstGeom>
          <a:noFill/>
          <a:ln>
            <a:noFill/>
          </a:ln>
        </p:spPr>
      </p:pic>
      <p:sp>
        <p:nvSpPr>
          <p:cNvPr id="381" name="Google Shape;381;p25"/>
          <p:cNvSpPr txBox="1"/>
          <p:nvPr/>
        </p:nvSpPr>
        <p:spPr>
          <a:xfrm>
            <a:off x="312400" y="1539338"/>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-Plataforma de colaboración para la generación de software más avanzada del momento</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-Las iniciativas pueden adoptar cualquier forma: personas con otras personas, grupos cerrados dentro de organizaciones o código abierto sin restricciones</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-Presupuesto: </a:t>
            </a:r>
            <a:r>
              <a:rPr lang="es-AR" sz="3000" b="1" i="0" u="none" strike="noStrike" cap="none">
                <a:solidFill>
                  <a:srgbClr val="1C4587"/>
                </a:solidFill>
                <a:latin typeface="Roboto"/>
                <a:ea typeface="Roboto"/>
                <a:cs typeface="Roboto"/>
                <a:sym typeface="Roboto"/>
              </a:rPr>
              <a:t>todos juntos somos más inteligentes que individualmente</a:t>
            </a:r>
            <a:endParaRPr sz="3000" b="1" i="0" u="none" strike="noStrike" cap="none">
              <a:solidFill>
                <a:srgbClr val="1C4587"/>
              </a:solidFill>
              <a:latin typeface="Roboto"/>
              <a:ea typeface="Roboto"/>
              <a:cs typeface="Roboto"/>
              <a:sym typeface="Roboto"/>
            </a:endParaRPr>
          </a:p>
        </p:txBody>
      </p:sp>
      <p:pic>
        <p:nvPicPr>
          <p:cNvPr id="382" name="Google Shape;382;p25"/>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86"/>
        <p:cNvGrpSpPr/>
        <p:nvPr/>
      </p:nvGrpSpPr>
      <p:grpSpPr>
        <a:xfrm>
          <a:off x="0" y="0"/>
          <a:ext cx="0" cy="0"/>
          <a:chOff x="0" y="0"/>
          <a:chExt cx="0" cy="0"/>
        </a:xfrm>
      </p:grpSpPr>
      <p:cxnSp>
        <p:nvCxnSpPr>
          <p:cNvPr id="387" name="Google Shape;387;p2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88" name="Google Shape;388;p2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389" name="Google Shape;389;p2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90" name="Google Shape;390;p26"/>
          <p:cNvSpPr txBox="1">
            <a:spLocks noGrp="1"/>
          </p:cNvSpPr>
          <p:nvPr>
            <p:ph type="ctrTitle"/>
          </p:nvPr>
        </p:nvSpPr>
        <p:spPr>
          <a:xfrm>
            <a:off x="1186351" y="773415"/>
            <a:ext cx="98193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La plataforma de información del MPBA</a:t>
            </a:r>
            <a:endParaRPr sz="4000" b="0" i="0" u="none" strike="noStrike" cap="none">
              <a:solidFill>
                <a:srgbClr val="00ABF8"/>
              </a:solidFill>
              <a:latin typeface="Roboto Light"/>
              <a:ea typeface="Roboto Light"/>
              <a:cs typeface="Roboto Light"/>
              <a:sym typeface="Roboto Light"/>
            </a:endParaRPr>
          </a:p>
        </p:txBody>
      </p:sp>
      <p:pic>
        <p:nvPicPr>
          <p:cNvPr id="391" name="Google Shape;391;p26"/>
          <p:cNvPicPr preferRelativeResize="0"/>
          <p:nvPr/>
        </p:nvPicPr>
        <p:blipFill rotWithShape="1">
          <a:blip r:embed="rId3">
            <a:alphaModFix/>
          </a:blip>
          <a:srcRect/>
          <a:stretch/>
        </p:blipFill>
        <p:spPr>
          <a:xfrm>
            <a:off x="1735538" y="1604915"/>
            <a:ext cx="8231925" cy="4572862"/>
          </a:xfrm>
          <a:prstGeom prst="rect">
            <a:avLst/>
          </a:prstGeom>
          <a:noFill/>
          <a:ln>
            <a:noFill/>
          </a:ln>
        </p:spPr>
      </p:pic>
      <p:pic>
        <p:nvPicPr>
          <p:cNvPr id="392" name="Google Shape;392;p26"/>
          <p:cNvPicPr preferRelativeResize="0"/>
          <p:nvPr/>
        </p:nvPicPr>
        <p:blipFill rotWithShape="1">
          <a:blip r:embed="rId4">
            <a:alphaModFix/>
          </a:blip>
          <a:srcRect/>
          <a:stretch/>
        </p:blipFill>
        <p:spPr>
          <a:xfrm>
            <a:off x="10713199" y="6335075"/>
            <a:ext cx="1373475" cy="410741"/>
          </a:xfrm>
          <a:prstGeom prst="rect">
            <a:avLst/>
          </a:prstGeom>
          <a:noFill/>
          <a:ln>
            <a:noFill/>
          </a:ln>
        </p:spPr>
      </p:pic>
      <p:pic>
        <p:nvPicPr>
          <p:cNvPr id="393" name="Google Shape;393;p26"/>
          <p:cNvPicPr preferRelativeResize="0"/>
          <p:nvPr/>
        </p:nvPicPr>
        <p:blipFill rotWithShape="1">
          <a:blip r:embed="rId5">
            <a:alphaModFix/>
          </a:blip>
          <a:srcRect/>
          <a:stretch/>
        </p:blipFill>
        <p:spPr>
          <a:xfrm>
            <a:off x="10354700" y="2047"/>
            <a:ext cx="1731975" cy="10831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97"/>
        <p:cNvGrpSpPr/>
        <p:nvPr/>
      </p:nvGrpSpPr>
      <p:grpSpPr>
        <a:xfrm>
          <a:off x="0" y="0"/>
          <a:ext cx="0" cy="0"/>
          <a:chOff x="0" y="0"/>
          <a:chExt cx="0" cy="0"/>
        </a:xfrm>
      </p:grpSpPr>
      <p:cxnSp>
        <p:nvCxnSpPr>
          <p:cNvPr id="398" name="Google Shape;398;p2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399" name="Google Shape;399;p2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00" name="Google Shape;400;p2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01" name="Google Shape;401;p27"/>
          <p:cNvSpPr txBox="1">
            <a:spLocks noGrp="1"/>
          </p:cNvSpPr>
          <p:nvPr>
            <p:ph type="ctrTitle"/>
          </p:nvPr>
        </p:nvSpPr>
        <p:spPr>
          <a:xfrm>
            <a:off x="384450" y="34617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Plataforma de información del MPBA</a:t>
            </a:r>
            <a:endParaRPr sz="4000" b="1" i="0" u="none" strike="noStrike" cap="none">
              <a:solidFill>
                <a:srgbClr val="00ABF8"/>
              </a:solidFill>
              <a:latin typeface="Roboto"/>
              <a:ea typeface="Roboto"/>
              <a:cs typeface="Roboto"/>
              <a:sym typeface="Roboto"/>
            </a:endParaRPr>
          </a:p>
        </p:txBody>
      </p:sp>
      <p:pic>
        <p:nvPicPr>
          <p:cNvPr id="402" name="Google Shape;402;p27"/>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403" name="Google Shape;403;p27"/>
          <p:cNvSpPr txBox="1"/>
          <p:nvPr/>
        </p:nvSpPr>
        <p:spPr>
          <a:xfrm>
            <a:off x="356425" y="1616882"/>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-Novedades más relevantes de los distintos departamentos judiciales de la Provincia, en virtud de los procesos en los que intervienen Fiscales, Defensores, Asesores y Curadores del MPBA</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-Doctrina y jurisprudencia</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-Buscador de dictámenes y resoluciones</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a:t>
            </a:r>
            <a:r>
              <a:rPr lang="es-AR" sz="2600" b="1" i="0" u="none" strike="noStrike" cap="none">
                <a:solidFill>
                  <a:srgbClr val="1C4587"/>
                </a:solidFill>
                <a:latin typeface="Roboto"/>
                <a:ea typeface="Roboto"/>
                <a:cs typeface="Roboto"/>
                <a:sym typeface="Roboto"/>
              </a:rPr>
              <a:t>Valor de los flujos de noticias y conocimientos </a:t>
            </a:r>
            <a:endParaRPr sz="26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endParaRPr sz="26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r>
              <a:rPr lang="es-AR" sz="2600" b="1" i="0" u="none" strike="noStrike" cap="none">
                <a:solidFill>
                  <a:srgbClr val="1C4587"/>
                </a:solidFill>
                <a:latin typeface="Roboto"/>
                <a:ea typeface="Roboto"/>
                <a:cs typeface="Roboto"/>
                <a:sym typeface="Roboto"/>
              </a:rPr>
              <a:t>-Acceso a la información</a:t>
            </a:r>
            <a:endParaRPr sz="26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404" name="Google Shape;404;p27"/>
          <p:cNvPicPr preferRelativeResize="0"/>
          <p:nvPr/>
        </p:nvPicPr>
        <p:blipFill rotWithShape="1">
          <a:blip r:embed="rId4">
            <a:alphaModFix/>
          </a:blip>
          <a:srcRect/>
          <a:stretch/>
        </p:blipFill>
        <p:spPr>
          <a:xfrm>
            <a:off x="10354700" y="2047"/>
            <a:ext cx="1731975" cy="10831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08"/>
        <p:cNvGrpSpPr/>
        <p:nvPr/>
      </p:nvGrpSpPr>
      <p:grpSpPr>
        <a:xfrm>
          <a:off x="0" y="0"/>
          <a:ext cx="0" cy="0"/>
          <a:chOff x="0" y="0"/>
          <a:chExt cx="0" cy="0"/>
        </a:xfrm>
      </p:grpSpPr>
      <p:cxnSp>
        <p:nvCxnSpPr>
          <p:cNvPr id="409" name="Google Shape;409;p2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10" name="Google Shape;410;p2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11" name="Google Shape;411;p28"/>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412" name="Google Shape;412;p28"/>
          <p:cNvSpPr txBox="1"/>
          <p:nvPr/>
        </p:nvSpPr>
        <p:spPr>
          <a:xfrm>
            <a:off x="334500" y="213599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600"/>
              <a:buFont typeface="Arial"/>
              <a:buNone/>
            </a:pPr>
            <a:r>
              <a:rPr lang="es-AR" sz="3500" b="1" i="0" u="none" strike="noStrike" cap="none">
                <a:solidFill>
                  <a:srgbClr val="1C4587"/>
                </a:solidFill>
                <a:latin typeface="Roboto"/>
                <a:ea typeface="Roboto"/>
                <a:cs typeface="Roboto"/>
                <a:sym typeface="Roboto"/>
              </a:rPr>
              <a:t>2019</a:t>
            </a:r>
            <a:endParaRPr sz="35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endParaRPr sz="3500" b="1" i="0" u="none" strike="noStrike" cap="none">
              <a:solidFill>
                <a:srgbClr val="1C4587"/>
              </a:solidFill>
              <a:latin typeface="Roboto"/>
              <a:ea typeface="Roboto"/>
              <a:cs typeface="Roboto"/>
              <a:sym typeface="Roboto"/>
            </a:endParaRPr>
          </a:p>
          <a:p>
            <a:pPr marL="0" marR="0" lvl="0" indent="0" algn="just" rtl="0">
              <a:lnSpc>
                <a:spcPct val="150000"/>
              </a:lnSpc>
              <a:spcBef>
                <a:spcPts val="0"/>
              </a:spcBef>
              <a:spcAft>
                <a:spcPts val="0"/>
              </a:spcAft>
              <a:buClr>
                <a:srgbClr val="000000"/>
              </a:buClr>
              <a:buSzPts val="2600"/>
              <a:buFont typeface="Arial"/>
              <a:buNone/>
            </a:pPr>
            <a:r>
              <a:rPr lang="es-AR" sz="3500" b="0" i="0" u="none" strike="noStrike" cap="none">
                <a:solidFill>
                  <a:srgbClr val="1C4587"/>
                </a:solidFill>
                <a:latin typeface="Roboto Light"/>
                <a:ea typeface="Roboto Light"/>
                <a:cs typeface="Roboto Light"/>
                <a:sym typeface="Roboto Light"/>
              </a:rPr>
              <a:t>-Estadísticas </a:t>
            </a:r>
            <a:endParaRPr sz="3500" b="1" i="0" u="none" strike="noStrike" cap="none">
              <a:solidFill>
                <a:srgbClr val="1C4587"/>
              </a:solidFill>
              <a:latin typeface="Roboto"/>
              <a:ea typeface="Roboto"/>
              <a:cs typeface="Roboto"/>
              <a:sym typeface="Roboto"/>
            </a:endParaRPr>
          </a:p>
          <a:p>
            <a:pPr marL="0" marR="0" lvl="0" indent="0" algn="just" rtl="0">
              <a:lnSpc>
                <a:spcPct val="150000"/>
              </a:lnSpc>
              <a:spcBef>
                <a:spcPts val="0"/>
              </a:spcBef>
              <a:spcAft>
                <a:spcPts val="0"/>
              </a:spcAft>
              <a:buClr>
                <a:srgbClr val="000000"/>
              </a:buClr>
              <a:buSzPts val="2600"/>
              <a:buFont typeface="Arial"/>
              <a:buNone/>
            </a:pPr>
            <a:r>
              <a:rPr lang="es-AR" sz="3500" b="0" i="0" u="none" strike="noStrike" cap="none">
                <a:solidFill>
                  <a:srgbClr val="1C4587"/>
                </a:solidFill>
                <a:latin typeface="Roboto Light"/>
                <a:ea typeface="Roboto Light"/>
                <a:cs typeface="Roboto Light"/>
                <a:sym typeface="Roboto Light"/>
              </a:rPr>
              <a:t>-Lanzamiento del semanario digital del CIJUR</a:t>
            </a:r>
            <a:endParaRPr sz="3500" b="0" i="0" u="none" strike="noStrike" cap="none">
              <a:solidFill>
                <a:srgbClr val="1C4587"/>
              </a:solidFill>
              <a:latin typeface="Roboto Light"/>
              <a:ea typeface="Roboto Light"/>
              <a:cs typeface="Roboto Light"/>
              <a:sym typeface="Roboto Light"/>
            </a:endParaRPr>
          </a:p>
          <a:p>
            <a:pPr marL="0" marR="0" lvl="0" indent="0" algn="just" rtl="0">
              <a:lnSpc>
                <a:spcPct val="150000"/>
              </a:lnSpc>
              <a:spcBef>
                <a:spcPts val="0"/>
              </a:spcBef>
              <a:spcAft>
                <a:spcPts val="0"/>
              </a:spcAft>
              <a:buClr>
                <a:srgbClr val="000000"/>
              </a:buClr>
              <a:buSzPts val="2600"/>
              <a:buFont typeface="Arial"/>
              <a:buNone/>
            </a:pPr>
            <a:r>
              <a:rPr lang="es-AR" sz="3500" b="0" i="0" u="none" strike="noStrike" cap="none">
                <a:solidFill>
                  <a:srgbClr val="1C4587"/>
                </a:solidFill>
                <a:latin typeface="Roboto Light"/>
                <a:ea typeface="Roboto Light"/>
                <a:cs typeface="Roboto Light"/>
                <a:sym typeface="Roboto Light"/>
              </a:rPr>
              <a:t>-Cuadernos de dictámenes</a:t>
            </a:r>
            <a:endParaRPr sz="35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                                                 </a:t>
            </a:r>
            <a:endParaRPr sz="26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1200"/>
              <a:buFont typeface="Arial"/>
              <a:buNone/>
            </a:pPr>
            <a:r>
              <a:rPr lang="es-AR" sz="1200" b="0" i="0" u="none" strike="noStrike" cap="none">
                <a:solidFill>
                  <a:srgbClr val="000000"/>
                </a:solidFill>
                <a:highlight>
                  <a:srgbClr val="FFFFFF"/>
                </a:highlight>
                <a:latin typeface="Arial"/>
                <a:ea typeface="Arial"/>
                <a:cs typeface="Arial"/>
                <a:sym typeface="Arial"/>
              </a:rPr>
              <a:t>          </a:t>
            </a:r>
            <a:endParaRPr sz="1200" b="0" i="0" u="none" strike="noStrike" cap="none">
              <a:solidFill>
                <a:srgbClr val="000000"/>
              </a:solidFill>
              <a:highlight>
                <a:srgbClr val="FFFFFF"/>
              </a:highlight>
              <a:latin typeface="Arial"/>
              <a:ea typeface="Arial"/>
              <a:cs typeface="Arial"/>
              <a:sym typeface="Arial"/>
            </a:endParaRPr>
          </a:p>
          <a:p>
            <a:pPr marL="0" marR="0" lvl="0" indent="0" algn="just" rtl="0">
              <a:lnSpc>
                <a:spcPct val="100000"/>
              </a:lnSpc>
              <a:spcBef>
                <a:spcPts val="0"/>
              </a:spcBef>
              <a:spcAft>
                <a:spcPts val="0"/>
              </a:spcAft>
              <a:buClr>
                <a:srgbClr val="000000"/>
              </a:buClr>
              <a:buSzPts val="2600"/>
              <a:buFont typeface="Arial"/>
              <a:buNone/>
            </a:pPr>
            <a:endParaRPr sz="26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endParaRPr sz="2600" b="1" i="0" u="none" strike="noStrike" cap="none">
              <a:solidFill>
                <a:srgbClr val="1C4587"/>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1200"/>
              <a:buFont typeface="Arial"/>
              <a:buNone/>
            </a:pPr>
            <a:r>
              <a:rPr lang="es-AR" sz="1200" b="0" i="0" u="none" strike="noStrike" cap="none">
                <a:solidFill>
                  <a:srgbClr val="000000"/>
                </a:solidFill>
                <a:highlight>
                  <a:srgbClr val="FFFFFF"/>
                </a:highlight>
                <a:latin typeface="Arial"/>
                <a:ea typeface="Arial"/>
                <a:cs typeface="Arial"/>
                <a:sym typeface="Arial"/>
              </a:rPr>
              <a:t>     </a:t>
            </a:r>
            <a:endParaRPr sz="1200" b="0" i="0" u="none" strike="noStrike" cap="none">
              <a:solidFill>
                <a:srgbClr val="000000"/>
              </a:solidFill>
              <a:highlight>
                <a:srgbClr val="FFFFFF"/>
              </a:highlight>
              <a:latin typeface="Arial"/>
              <a:ea typeface="Arial"/>
              <a:cs typeface="Arial"/>
              <a:sym typeface="Arial"/>
            </a:endParaRPr>
          </a:p>
          <a:p>
            <a:pPr marL="0" marR="0" lvl="0" indent="0" algn="just" rtl="0">
              <a:lnSpc>
                <a:spcPct val="100000"/>
              </a:lnSpc>
              <a:spcBef>
                <a:spcPts val="0"/>
              </a:spcBef>
              <a:spcAft>
                <a:spcPts val="0"/>
              </a:spcAft>
              <a:buClr>
                <a:srgbClr val="000000"/>
              </a:buClr>
              <a:buSzPts val="2600"/>
              <a:buFont typeface="Arial"/>
              <a:buNone/>
            </a:pPr>
            <a:endParaRPr sz="26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413" name="Google Shape;413;p28"/>
          <p:cNvPicPr preferRelativeResize="0"/>
          <p:nvPr/>
        </p:nvPicPr>
        <p:blipFill rotWithShape="1">
          <a:blip r:embed="rId4">
            <a:alphaModFix/>
          </a:blip>
          <a:srcRect/>
          <a:stretch/>
        </p:blipFill>
        <p:spPr>
          <a:xfrm>
            <a:off x="10354700" y="2047"/>
            <a:ext cx="1731975" cy="1083149"/>
          </a:xfrm>
          <a:prstGeom prst="rect">
            <a:avLst/>
          </a:prstGeom>
          <a:noFill/>
          <a:ln>
            <a:noFill/>
          </a:ln>
        </p:spPr>
      </p:pic>
      <p:sp>
        <p:nvSpPr>
          <p:cNvPr id="414" name="Google Shape;414;p28"/>
          <p:cNvSpPr txBox="1">
            <a:spLocks noGrp="1"/>
          </p:cNvSpPr>
          <p:nvPr>
            <p:ph type="ctrTitle"/>
          </p:nvPr>
        </p:nvSpPr>
        <p:spPr>
          <a:xfrm>
            <a:off x="384450" y="34617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Plataforma de información del MPBA</a:t>
            </a:r>
            <a:endParaRPr sz="4000" b="1" i="0" u="none" strike="noStrike" cap="none">
              <a:solidFill>
                <a:srgbClr val="00ABF8"/>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18"/>
        <p:cNvGrpSpPr/>
        <p:nvPr/>
      </p:nvGrpSpPr>
      <p:grpSpPr>
        <a:xfrm>
          <a:off x="0" y="0"/>
          <a:ext cx="0" cy="0"/>
          <a:chOff x="0" y="0"/>
          <a:chExt cx="0" cy="0"/>
        </a:xfrm>
      </p:grpSpPr>
      <p:cxnSp>
        <p:nvCxnSpPr>
          <p:cNvPr id="419" name="Google Shape;419;p2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20" name="Google Shape;420;p2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21" name="Google Shape;421;p29"/>
          <p:cNvPicPr preferRelativeResize="0"/>
          <p:nvPr/>
        </p:nvPicPr>
        <p:blipFill rotWithShape="1">
          <a:blip r:embed="rId3">
            <a:alphaModFix/>
          </a:blip>
          <a:srcRect/>
          <a:stretch/>
        </p:blipFill>
        <p:spPr>
          <a:xfrm>
            <a:off x="-118525" y="-69100"/>
            <a:ext cx="12310523" cy="6993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25"/>
        <p:cNvGrpSpPr/>
        <p:nvPr/>
      </p:nvGrpSpPr>
      <p:grpSpPr>
        <a:xfrm>
          <a:off x="0" y="0"/>
          <a:ext cx="0" cy="0"/>
          <a:chOff x="0" y="0"/>
          <a:chExt cx="0" cy="0"/>
        </a:xfrm>
      </p:grpSpPr>
      <p:cxnSp>
        <p:nvCxnSpPr>
          <p:cNvPr id="426" name="Google Shape;426;p3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27" name="Google Shape;427;p3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28" name="Google Shape;428;p30"/>
          <p:cNvPicPr preferRelativeResize="0"/>
          <p:nvPr/>
        </p:nvPicPr>
        <p:blipFill rotWithShape="1">
          <a:blip r:embed="rId3">
            <a:alphaModFix/>
          </a:blip>
          <a:srcRect/>
          <a:stretch/>
        </p:blipFill>
        <p:spPr>
          <a:xfrm>
            <a:off x="0" y="0"/>
            <a:ext cx="12192000" cy="6970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32"/>
        <p:cNvGrpSpPr/>
        <p:nvPr/>
      </p:nvGrpSpPr>
      <p:grpSpPr>
        <a:xfrm>
          <a:off x="0" y="0"/>
          <a:ext cx="0" cy="0"/>
          <a:chOff x="0" y="0"/>
          <a:chExt cx="0" cy="0"/>
        </a:xfrm>
      </p:grpSpPr>
      <p:cxnSp>
        <p:nvCxnSpPr>
          <p:cNvPr id="433" name="Google Shape;433;p3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34" name="Google Shape;434;p3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35" name="Google Shape;435;p3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5"/>
        <p:cNvGrpSpPr/>
        <p:nvPr/>
      </p:nvGrpSpPr>
      <p:grpSpPr>
        <a:xfrm>
          <a:off x="0" y="0"/>
          <a:ext cx="0" cy="0"/>
          <a:chOff x="0" y="0"/>
          <a:chExt cx="0" cy="0"/>
        </a:xfrm>
      </p:grpSpPr>
      <p:cxnSp>
        <p:nvCxnSpPr>
          <p:cNvPr id="106" name="Google Shape;106;p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07" name="Google Shape;107;p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08" name="Google Shape;108;p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09" name="Google Shape;109;p4"/>
          <p:cNvSpPr txBox="1">
            <a:spLocks noGrp="1"/>
          </p:cNvSpPr>
          <p:nvPr>
            <p:ph type="ctrTitle"/>
          </p:nvPr>
        </p:nvSpPr>
        <p:spPr>
          <a:xfrm>
            <a:off x="289275" y="132211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600">
                <a:solidFill>
                  <a:srgbClr val="1C4587"/>
                </a:solidFill>
              </a:rPr>
              <a:t>Crecimiento exponencial de la potencia computacional</a:t>
            </a:r>
            <a:endParaRPr sz="3600" b="0" i="0" u="none" strike="noStrike" cap="none">
              <a:solidFill>
                <a:srgbClr val="00ABF8"/>
              </a:solidFill>
              <a:latin typeface="Roboto Light"/>
              <a:ea typeface="Roboto Light"/>
              <a:cs typeface="Roboto Light"/>
              <a:sym typeface="Roboto Light"/>
            </a:endParaRPr>
          </a:p>
        </p:txBody>
      </p:sp>
      <p:sp>
        <p:nvSpPr>
          <p:cNvPr id="110" name="Google Shape;110;p4"/>
          <p:cNvSpPr txBox="1"/>
          <p:nvPr/>
        </p:nvSpPr>
        <p:spPr>
          <a:xfrm>
            <a:off x="445775" y="2349925"/>
            <a:ext cx="11094300" cy="1529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a:ea typeface="Roboto"/>
                <a:cs typeface="Roboto"/>
                <a:sym typeface="Roboto"/>
              </a:rPr>
              <a:t>- Teoría postulada por primera vez en 1965 por el cofundador de Intel, Gordon Moore</a:t>
            </a:r>
            <a:endParaRPr sz="2400" b="0"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a:ea typeface="Roboto"/>
                <a:cs typeface="Roboto"/>
                <a:sym typeface="Roboto"/>
              </a:rPr>
              <a:t>- Según esta ley, la velocidad y potencia de los microchips —es decir, la capacidad de procesamiento informático— se duplica cada año (más adelante se actualizará a cada dos años)</a:t>
            </a:r>
            <a:endParaRPr sz="2400" b="0" i="0" u="none" strike="noStrike" cap="none">
              <a:solidFill>
                <a:srgbClr val="1C4587"/>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a:ea typeface="Roboto"/>
                <a:cs typeface="Roboto"/>
                <a:sym typeface="Roboto"/>
              </a:rPr>
              <a:t>- Presupuesto del desarrollo de la IA y la evolución ulterior</a:t>
            </a:r>
            <a:endParaRPr sz="2400" b="0" i="0" u="none" strike="noStrike" cap="none">
              <a:solidFill>
                <a:srgbClr val="1C4587"/>
              </a:solidFill>
              <a:latin typeface="Arial"/>
              <a:ea typeface="Arial"/>
              <a:cs typeface="Arial"/>
              <a:sym typeface="Arial"/>
            </a:endParaRPr>
          </a:p>
        </p:txBody>
      </p:sp>
      <p:pic>
        <p:nvPicPr>
          <p:cNvPr id="111" name="Google Shape;111;p4"/>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112" name="Google Shape;112;p4"/>
          <p:cNvPicPr preferRelativeResize="0"/>
          <p:nvPr/>
        </p:nvPicPr>
        <p:blipFill rotWithShape="1">
          <a:blip r:embed="rId4">
            <a:alphaModFix/>
          </a:blip>
          <a:srcRect l="60980" b="50022"/>
          <a:stretch/>
        </p:blipFill>
        <p:spPr>
          <a:xfrm>
            <a:off x="11374125" y="142525"/>
            <a:ext cx="658800" cy="630894"/>
          </a:xfrm>
          <a:prstGeom prst="rect">
            <a:avLst/>
          </a:prstGeom>
          <a:noFill/>
          <a:ln>
            <a:noFill/>
          </a:ln>
        </p:spPr>
      </p:pic>
      <p:sp>
        <p:nvSpPr>
          <p:cNvPr id="113" name="Google Shape;113;p4"/>
          <p:cNvSpPr txBox="1">
            <a:spLocks noGrp="1"/>
          </p:cNvSpPr>
          <p:nvPr>
            <p:ph type="ctrTitle"/>
          </p:nvPr>
        </p:nvSpPr>
        <p:spPr>
          <a:xfrm>
            <a:off x="283043" y="185389"/>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Un presupuesto: Ley de Moore</a:t>
            </a:r>
            <a:endParaRPr sz="4000" b="1" i="0" u="none" strike="noStrike" cap="none">
              <a:solidFill>
                <a:srgbClr val="00ABF8"/>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39"/>
        <p:cNvGrpSpPr/>
        <p:nvPr/>
      </p:nvGrpSpPr>
      <p:grpSpPr>
        <a:xfrm>
          <a:off x="0" y="0"/>
          <a:ext cx="0" cy="0"/>
          <a:chOff x="0" y="0"/>
          <a:chExt cx="0" cy="0"/>
        </a:xfrm>
      </p:grpSpPr>
      <p:cxnSp>
        <p:nvCxnSpPr>
          <p:cNvPr id="440" name="Google Shape;440;p3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41" name="Google Shape;441;p3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42" name="Google Shape;442;p32"/>
          <p:cNvPicPr preferRelativeResize="0"/>
          <p:nvPr/>
        </p:nvPicPr>
        <p:blipFill rotWithShape="1">
          <a:blip r:embed="rId3">
            <a:alphaModFix/>
          </a:blip>
          <a:srcRect/>
          <a:stretch/>
        </p:blipFill>
        <p:spPr>
          <a:xfrm>
            <a:off x="-79275" y="-103650"/>
            <a:ext cx="12850074" cy="7048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46"/>
        <p:cNvGrpSpPr/>
        <p:nvPr/>
      </p:nvGrpSpPr>
      <p:grpSpPr>
        <a:xfrm>
          <a:off x="0" y="0"/>
          <a:ext cx="0" cy="0"/>
          <a:chOff x="0" y="0"/>
          <a:chExt cx="0" cy="0"/>
        </a:xfrm>
      </p:grpSpPr>
      <p:cxnSp>
        <p:nvCxnSpPr>
          <p:cNvPr id="447" name="Google Shape;447;p3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48" name="Google Shape;448;p33"/>
          <p:cNvSpPr txBox="1"/>
          <p:nvPr/>
        </p:nvSpPr>
        <p:spPr>
          <a:xfrm>
            <a:off x="484427" y="16658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49" name="Google Shape;449;p3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50" name="Google Shape;450;p33"/>
          <p:cNvSpPr txBox="1">
            <a:spLocks noGrp="1"/>
          </p:cNvSpPr>
          <p:nvPr>
            <p:ph type="ctrTitle"/>
          </p:nvPr>
        </p:nvSpPr>
        <p:spPr>
          <a:xfrm>
            <a:off x="178800" y="591288"/>
            <a:ext cx="114231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a:solidFill>
                  <a:srgbClr val="1155CC"/>
                </a:solidFill>
              </a:rPr>
              <a:t>2. La trascendencia de la comunicación con el medio.</a:t>
            </a:r>
            <a:endParaRPr sz="3500">
              <a:solidFill>
                <a:srgbClr val="1155CC"/>
              </a:solidFill>
            </a:endParaRPr>
          </a:p>
          <a:p>
            <a:pPr marL="0" marR="0" lvl="0" indent="0" algn="l" rtl="0">
              <a:lnSpc>
                <a:spcPct val="90000"/>
              </a:lnSpc>
              <a:spcBef>
                <a:spcPts val="0"/>
              </a:spcBef>
              <a:spcAft>
                <a:spcPts val="0"/>
              </a:spcAft>
              <a:buSzPts val="4000"/>
              <a:buNone/>
            </a:pPr>
            <a:r>
              <a:rPr lang="es-AR" sz="3500">
                <a:solidFill>
                  <a:srgbClr val="1155CC"/>
                </a:solidFill>
              </a:rPr>
              <a:t>Fortalecimiento del acceso a la información</a:t>
            </a:r>
            <a:endParaRPr sz="3500" b="1" i="0" u="none" strike="noStrike" cap="none">
              <a:solidFill>
                <a:srgbClr val="00ABF8"/>
              </a:solidFill>
              <a:latin typeface="Roboto"/>
              <a:ea typeface="Roboto"/>
              <a:cs typeface="Roboto"/>
              <a:sym typeface="Roboto"/>
            </a:endParaRPr>
          </a:p>
        </p:txBody>
      </p:sp>
      <p:pic>
        <p:nvPicPr>
          <p:cNvPr id="451" name="Google Shape;451;p33"/>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452" name="Google Shape;452;p33"/>
          <p:cNvSpPr txBox="1"/>
          <p:nvPr/>
        </p:nvSpPr>
        <p:spPr>
          <a:xfrm>
            <a:off x="349800" y="180059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600"/>
              <a:buFont typeface="Arial"/>
              <a:buNone/>
            </a:pPr>
            <a:r>
              <a:rPr lang="es-AR" sz="2800" b="1" i="0" u="none" strike="noStrike" cap="none">
                <a:solidFill>
                  <a:srgbClr val="1C4587"/>
                </a:solidFill>
                <a:latin typeface="Roboto"/>
                <a:ea typeface="Roboto"/>
                <a:cs typeface="Roboto"/>
                <a:sym typeface="Roboto"/>
              </a:rPr>
              <a:t>2019</a:t>
            </a:r>
            <a:endParaRPr sz="28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endParaRPr sz="2800" b="1">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Se elaboraron </a:t>
            </a:r>
            <a:r>
              <a:rPr lang="es-AR" sz="2800" b="1" i="0" u="none" strike="noStrike" cap="none">
                <a:solidFill>
                  <a:srgbClr val="1C4587"/>
                </a:solidFill>
                <a:latin typeface="Roboto"/>
                <a:ea typeface="Roboto"/>
                <a:cs typeface="Roboto"/>
                <a:sym typeface="Roboto"/>
              </a:rPr>
              <a:t>15 informes</a:t>
            </a:r>
            <a:r>
              <a:rPr lang="es-AR" sz="2800" b="0" i="0" u="none" strike="noStrike" cap="none">
                <a:solidFill>
                  <a:srgbClr val="1C4587"/>
                </a:solidFill>
                <a:latin typeface="Roboto Light"/>
                <a:ea typeface="Roboto Light"/>
                <a:cs typeface="Roboto Light"/>
                <a:sym typeface="Roboto Light"/>
              </a:rPr>
              <a:t> que se encuentran publicados en el sitio web institucional (</a:t>
            </a:r>
            <a:r>
              <a:rPr lang="es-AR" sz="2800">
                <a:solidFill>
                  <a:srgbClr val="1C4587"/>
                </a:solidFill>
                <a:latin typeface="Roboto Light"/>
                <a:ea typeface="Roboto Light"/>
                <a:cs typeface="Roboto Light"/>
                <a:sym typeface="Roboto Light"/>
              </a:rPr>
              <a:t>de gestión y de estadísticas delictivas -generales y de algunos delitos en particular-)</a:t>
            </a:r>
            <a:r>
              <a:rPr lang="es-AR" sz="2800" b="0" i="0" u="none" strike="noStrike" cap="none">
                <a:solidFill>
                  <a:srgbClr val="1C4587"/>
                </a:solidFill>
                <a:latin typeface="Roboto Light"/>
                <a:ea typeface="Roboto Light"/>
                <a:cs typeface="Roboto Light"/>
                <a:sym typeface="Roboto Light"/>
              </a:rPr>
              <a:t> </a:t>
            </a:r>
            <a:endParaRPr sz="28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000"/>
              <a:buFont typeface="Arial"/>
              <a:buNone/>
            </a:pPr>
            <a:endParaRPr sz="20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120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453" name="Google Shape;453;p33"/>
          <p:cNvPicPr preferRelativeResize="0"/>
          <p:nvPr/>
        </p:nvPicPr>
        <p:blipFill rotWithShape="1">
          <a:blip r:embed="rId4">
            <a:alphaModFix/>
          </a:blip>
          <a:srcRect/>
          <a:stretch/>
        </p:blipFill>
        <p:spPr>
          <a:xfrm>
            <a:off x="11037650" y="0"/>
            <a:ext cx="1049025" cy="1049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57"/>
        <p:cNvGrpSpPr/>
        <p:nvPr/>
      </p:nvGrpSpPr>
      <p:grpSpPr>
        <a:xfrm>
          <a:off x="0" y="0"/>
          <a:ext cx="0" cy="0"/>
          <a:chOff x="0" y="0"/>
          <a:chExt cx="0" cy="0"/>
        </a:xfrm>
      </p:grpSpPr>
      <p:cxnSp>
        <p:nvCxnSpPr>
          <p:cNvPr id="458" name="Google Shape;458;p3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59" name="Google Shape;459;p3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60" name="Google Shape;460;p3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61" name="Google Shape;461;p35"/>
          <p:cNvSpPr txBox="1">
            <a:spLocks noGrp="1"/>
          </p:cNvSpPr>
          <p:nvPr>
            <p:ph type="ctrTitle"/>
          </p:nvPr>
        </p:nvSpPr>
        <p:spPr>
          <a:xfrm>
            <a:off x="371700" y="1200737"/>
            <a:ext cx="98577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endParaRPr sz="3500">
              <a:solidFill>
                <a:srgbClr val="1155CC"/>
              </a:solidFill>
            </a:endParaRPr>
          </a:p>
          <a:p>
            <a:pPr marL="0" marR="0" lvl="0" indent="0" algn="l" rtl="0">
              <a:lnSpc>
                <a:spcPct val="90000"/>
              </a:lnSpc>
              <a:spcBef>
                <a:spcPts val="0"/>
              </a:spcBef>
              <a:spcAft>
                <a:spcPts val="0"/>
              </a:spcAft>
              <a:buSzPts val="4000"/>
              <a:buNone/>
            </a:pPr>
            <a:endParaRPr sz="3500">
              <a:solidFill>
                <a:srgbClr val="1155CC"/>
              </a:solidFill>
            </a:endParaRPr>
          </a:p>
          <a:p>
            <a:pPr marL="0" marR="0" lvl="0" indent="0" algn="l" rtl="0">
              <a:lnSpc>
                <a:spcPct val="90000"/>
              </a:lnSpc>
              <a:spcBef>
                <a:spcPts val="0"/>
              </a:spcBef>
              <a:spcAft>
                <a:spcPts val="0"/>
              </a:spcAft>
              <a:buSzPts val="4000"/>
              <a:buNone/>
            </a:pPr>
            <a:r>
              <a:rPr lang="es-AR" sz="3500">
                <a:solidFill>
                  <a:srgbClr val="1155CC"/>
                </a:solidFill>
              </a:rPr>
              <a:t>2. La trascendencia de la comunicación con </a:t>
            </a:r>
            <a:endParaRPr sz="3500">
              <a:solidFill>
                <a:srgbClr val="1155CC"/>
              </a:solidFill>
            </a:endParaRPr>
          </a:p>
          <a:p>
            <a:pPr marL="0" marR="0" lvl="0" indent="0" algn="l" rtl="0">
              <a:lnSpc>
                <a:spcPct val="90000"/>
              </a:lnSpc>
              <a:spcBef>
                <a:spcPts val="0"/>
              </a:spcBef>
              <a:spcAft>
                <a:spcPts val="0"/>
              </a:spcAft>
              <a:buSzPts val="4000"/>
              <a:buNone/>
            </a:pPr>
            <a:r>
              <a:rPr lang="es-AR" sz="3500">
                <a:solidFill>
                  <a:srgbClr val="1155CC"/>
                </a:solidFill>
              </a:rPr>
              <a:t>el medio. Unidad en la diversidad, el libro del </a:t>
            </a:r>
            <a:endParaRPr sz="3500">
              <a:solidFill>
                <a:srgbClr val="1155CC"/>
              </a:solidFill>
            </a:endParaRPr>
          </a:p>
          <a:p>
            <a:pPr marL="0" marR="0" lvl="0" indent="0" algn="l" rtl="0">
              <a:lnSpc>
                <a:spcPct val="90000"/>
              </a:lnSpc>
              <a:spcBef>
                <a:spcPts val="0"/>
              </a:spcBef>
              <a:spcAft>
                <a:spcPts val="0"/>
              </a:spcAft>
              <a:buSzPts val="4000"/>
              <a:buNone/>
            </a:pPr>
            <a:r>
              <a:rPr lang="es-AR" sz="3500">
                <a:solidFill>
                  <a:srgbClr val="1155CC"/>
                </a:solidFill>
              </a:rPr>
              <a:t>Ministerio Público</a:t>
            </a:r>
            <a:endParaRPr sz="3700">
              <a:solidFill>
                <a:srgbClr val="1155CC"/>
              </a:solidFill>
            </a:endParaRPr>
          </a:p>
        </p:txBody>
      </p:sp>
      <p:pic>
        <p:nvPicPr>
          <p:cNvPr id="462" name="Google Shape;462;p35"/>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463" name="Google Shape;463;p35"/>
          <p:cNvPicPr preferRelativeResize="0"/>
          <p:nvPr/>
        </p:nvPicPr>
        <p:blipFill rotWithShape="1">
          <a:blip r:embed="rId4">
            <a:alphaModFix/>
          </a:blip>
          <a:srcRect/>
          <a:stretch/>
        </p:blipFill>
        <p:spPr>
          <a:xfrm>
            <a:off x="9680175" y="133299"/>
            <a:ext cx="1548999" cy="1828476"/>
          </a:xfrm>
          <a:prstGeom prst="rect">
            <a:avLst/>
          </a:prstGeom>
          <a:noFill/>
          <a:ln>
            <a:noFill/>
          </a:ln>
        </p:spPr>
      </p:pic>
      <p:sp>
        <p:nvSpPr>
          <p:cNvPr id="464" name="Google Shape;464;p35"/>
          <p:cNvSpPr txBox="1"/>
          <p:nvPr/>
        </p:nvSpPr>
        <p:spPr>
          <a:xfrm>
            <a:off x="371700" y="2221716"/>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-Tiene por objeto acercar a la ciudadanía en general y a quienes formamos parte del sistema judicial, enfoques doctrinarios y de gestión para el fortalecimiento institucional del Ministerio Público de la provincia de Buenos Aires</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-Contiene </a:t>
            </a:r>
            <a:r>
              <a:rPr lang="es-AR" sz="2600" b="1" i="0" u="none" strike="noStrike" cap="none">
                <a:solidFill>
                  <a:srgbClr val="1C4587"/>
                </a:solidFill>
                <a:latin typeface="Roboto"/>
                <a:ea typeface="Roboto"/>
                <a:cs typeface="Roboto"/>
                <a:sym typeface="Roboto"/>
              </a:rPr>
              <a:t>43 trabajos</a:t>
            </a:r>
            <a:r>
              <a:rPr lang="es-AR" sz="2600" b="0" i="0" u="none" strike="noStrike" cap="none">
                <a:solidFill>
                  <a:srgbClr val="1C4587"/>
                </a:solidFill>
                <a:latin typeface="Roboto Light"/>
                <a:ea typeface="Roboto Light"/>
                <a:cs typeface="Roboto Light"/>
                <a:sym typeface="Roboto Light"/>
              </a:rPr>
              <a:t> sobre diferentes temáticas de interés vinculadas a las tres áreas de gestión</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-Se puede consultar en su formato digital en el portal de IJ Editores</a:t>
            </a:r>
            <a:endParaRPr sz="1100" b="0" i="0" u="none" strike="noStrike" cap="none">
              <a:solidFill>
                <a:srgbClr val="222222"/>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68"/>
        <p:cNvGrpSpPr/>
        <p:nvPr/>
      </p:nvGrpSpPr>
      <p:grpSpPr>
        <a:xfrm>
          <a:off x="0" y="0"/>
          <a:ext cx="0" cy="0"/>
          <a:chOff x="0" y="0"/>
          <a:chExt cx="0" cy="0"/>
        </a:xfrm>
      </p:grpSpPr>
      <p:cxnSp>
        <p:nvCxnSpPr>
          <p:cNvPr id="469" name="Google Shape;469;p3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70" name="Google Shape;470;p3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71" name="Google Shape;471;p3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72" name="Google Shape;472;p36"/>
          <p:cNvSpPr txBox="1">
            <a:spLocks noGrp="1"/>
          </p:cNvSpPr>
          <p:nvPr>
            <p:ph type="ctrTitle"/>
          </p:nvPr>
        </p:nvSpPr>
        <p:spPr>
          <a:xfrm>
            <a:off x="308121"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2. Un paso más: MPBA 2050</a:t>
            </a:r>
            <a:endParaRPr sz="4000" i="0" u="none" strike="noStrike" cap="none">
              <a:solidFill>
                <a:srgbClr val="1155CC"/>
              </a:solidFill>
            </a:endParaRPr>
          </a:p>
        </p:txBody>
      </p:sp>
      <p:pic>
        <p:nvPicPr>
          <p:cNvPr id="473" name="Google Shape;473;p36"/>
          <p:cNvPicPr preferRelativeResize="0"/>
          <p:nvPr/>
        </p:nvPicPr>
        <p:blipFill rotWithShape="1">
          <a:blip r:embed="rId3">
            <a:alphaModFix/>
          </a:blip>
          <a:srcRect/>
          <a:stretch/>
        </p:blipFill>
        <p:spPr>
          <a:xfrm>
            <a:off x="10571200" y="224223"/>
            <a:ext cx="1373476" cy="1522531"/>
          </a:xfrm>
          <a:prstGeom prst="rect">
            <a:avLst/>
          </a:prstGeom>
          <a:noFill/>
          <a:ln>
            <a:noFill/>
          </a:ln>
        </p:spPr>
      </p:pic>
      <p:sp>
        <p:nvSpPr>
          <p:cNvPr id="474" name="Google Shape;474;p36"/>
          <p:cNvSpPr txBox="1"/>
          <p:nvPr/>
        </p:nvSpPr>
        <p:spPr>
          <a:xfrm>
            <a:off x="287950" y="1355972"/>
            <a:ext cx="11252100" cy="5985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Resolución PG N° 353/18 </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475" name="Google Shape;475;p36"/>
          <p:cNvSpPr txBox="1"/>
          <p:nvPr/>
        </p:nvSpPr>
        <p:spPr>
          <a:xfrm>
            <a:off x="232275" y="2135988"/>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-Proyecto estratégico orientado a la mejora continua e innovación institucional del Ministerio Público a través de la aplicación de tecnología al cumplimiento de los objetivos institucionales y orgánicos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-Sistema de plataforma: involucra a todas las dependencias en forma transversal, concentrada y coordinada, en función de criterios de optimización </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-Equipo MPBA 2050: se encuentra enfocado en la integración y perfeccionamiento del diseño e implementación de los modelos tecnológicos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476" name="Google Shape;476;p36"/>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80"/>
        <p:cNvGrpSpPr/>
        <p:nvPr/>
      </p:nvGrpSpPr>
      <p:grpSpPr>
        <a:xfrm>
          <a:off x="0" y="0"/>
          <a:ext cx="0" cy="0"/>
          <a:chOff x="0" y="0"/>
          <a:chExt cx="0" cy="0"/>
        </a:xfrm>
      </p:grpSpPr>
      <p:cxnSp>
        <p:nvCxnSpPr>
          <p:cNvPr id="481" name="Google Shape;481;p3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82" name="Google Shape;482;p3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83" name="Google Shape;483;p3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84" name="Google Shape;484;p37"/>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MPBA 2050</a:t>
            </a:r>
            <a:endParaRPr sz="4000" b="0" i="0" u="none" strike="noStrike" cap="none">
              <a:solidFill>
                <a:srgbClr val="00ABF8"/>
              </a:solidFill>
              <a:latin typeface="Roboto Light"/>
              <a:ea typeface="Roboto Light"/>
              <a:cs typeface="Roboto Light"/>
              <a:sym typeface="Roboto Light"/>
            </a:endParaRPr>
          </a:p>
        </p:txBody>
      </p:sp>
      <p:sp>
        <p:nvSpPr>
          <p:cNvPr id="485" name="Google Shape;485;p37"/>
          <p:cNvSpPr txBox="1"/>
          <p:nvPr/>
        </p:nvSpPr>
        <p:spPr>
          <a:xfrm>
            <a:off x="422425" y="1016622"/>
            <a:ext cx="11252100" cy="5985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Propuestas por unidades estratégicas o clusters</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sp>
        <p:nvSpPr>
          <p:cNvPr id="486" name="Google Shape;486;p37"/>
          <p:cNvSpPr txBox="1"/>
          <p:nvPr/>
        </p:nvSpPr>
        <p:spPr>
          <a:xfrm>
            <a:off x="469950" y="2152838"/>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-Tecnologías para la inclusión</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-Nuevas tecnologías aplicadas al servicio de la prevención del delito y la investigación criminal</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-Cibercrimen</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-Gestión transparente</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-Ciberseguridad </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r>
              <a:rPr lang="es-AR" sz="2800" b="0" i="0" u="none" strike="noStrike" cap="none">
                <a:solidFill>
                  <a:srgbClr val="1C4587"/>
                </a:solidFill>
                <a:latin typeface="Roboto Light"/>
                <a:ea typeface="Roboto Light"/>
                <a:cs typeface="Roboto Light"/>
                <a:sym typeface="Roboto Light"/>
              </a:rPr>
              <a:t>-I+D</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487" name="Google Shape;487;p37"/>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491"/>
        <p:cNvGrpSpPr/>
        <p:nvPr/>
      </p:nvGrpSpPr>
      <p:grpSpPr>
        <a:xfrm>
          <a:off x="0" y="0"/>
          <a:ext cx="0" cy="0"/>
          <a:chOff x="0" y="0"/>
          <a:chExt cx="0" cy="0"/>
        </a:xfrm>
      </p:grpSpPr>
      <p:cxnSp>
        <p:nvCxnSpPr>
          <p:cNvPr id="492" name="Google Shape;492;p3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493" name="Google Shape;493;p3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494" name="Google Shape;494;p3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495" name="Google Shape;495;p38"/>
          <p:cNvSpPr txBox="1"/>
          <p:nvPr/>
        </p:nvSpPr>
        <p:spPr>
          <a:xfrm>
            <a:off x="421538" y="830122"/>
            <a:ext cx="11252100" cy="5985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Plataforma</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496" name="Google Shape;496;p38"/>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497" name="Google Shape;497;p38"/>
          <p:cNvPicPr preferRelativeResize="0"/>
          <p:nvPr/>
        </p:nvPicPr>
        <p:blipFill rotWithShape="1">
          <a:blip r:embed="rId4">
            <a:alphaModFix/>
          </a:blip>
          <a:srcRect/>
          <a:stretch/>
        </p:blipFill>
        <p:spPr>
          <a:xfrm>
            <a:off x="1350150" y="1739925"/>
            <a:ext cx="9606350" cy="4613899"/>
          </a:xfrm>
          <a:prstGeom prst="rect">
            <a:avLst/>
          </a:prstGeom>
          <a:noFill/>
          <a:ln>
            <a:noFill/>
          </a:ln>
        </p:spPr>
      </p:pic>
      <p:sp>
        <p:nvSpPr>
          <p:cNvPr id="498" name="Google Shape;498;p38"/>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dirty="0">
                <a:solidFill>
                  <a:srgbClr val="1C4587"/>
                </a:solidFill>
              </a:rPr>
              <a:t>MPBA 2050</a:t>
            </a:r>
            <a:endParaRPr sz="4000" b="0" i="0" u="none" strike="noStrike" cap="none" dirty="0">
              <a:solidFill>
                <a:srgbClr val="00ABF8"/>
              </a:solidFill>
              <a:latin typeface="Roboto Light"/>
              <a:ea typeface="Roboto Light"/>
              <a:cs typeface="Roboto Light"/>
              <a:sym typeface="Roboto Ligh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2"/>
        <p:cNvGrpSpPr/>
        <p:nvPr/>
      </p:nvGrpSpPr>
      <p:grpSpPr>
        <a:xfrm>
          <a:off x="0" y="0"/>
          <a:ext cx="0" cy="0"/>
          <a:chOff x="0" y="0"/>
          <a:chExt cx="0" cy="0"/>
        </a:xfrm>
      </p:grpSpPr>
      <p:cxnSp>
        <p:nvCxnSpPr>
          <p:cNvPr id="503" name="Google Shape;503;p4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04" name="Google Shape;504;p40"/>
          <p:cNvSpPr txBox="1"/>
          <p:nvPr/>
        </p:nvSpPr>
        <p:spPr>
          <a:xfrm>
            <a:off x="178801" y="379523"/>
            <a:ext cx="6522249"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s-AR" sz="4000" dirty="0" smtClean="0">
                <a:solidFill>
                  <a:srgbClr val="1C4587"/>
                </a:solidFill>
                <a:latin typeface="Roboto Light"/>
                <a:ea typeface="Roboto Light"/>
                <a:cs typeface="Roboto Light"/>
                <a:sym typeface="Roboto Light"/>
              </a:rPr>
              <a:t>ESTADÍSTICAS GENERALES</a:t>
            </a:r>
            <a:endParaRPr sz="4000" b="0" i="0" u="none" strike="noStrike" cap="none" dirty="0">
              <a:solidFill>
                <a:srgbClr val="1C4587"/>
              </a:solidFill>
              <a:latin typeface="Roboto Light"/>
              <a:ea typeface="Roboto Light"/>
              <a:cs typeface="Roboto Light"/>
              <a:sym typeface="Roboto Light"/>
            </a:endParaRPr>
          </a:p>
        </p:txBody>
      </p:sp>
      <p:sp>
        <p:nvSpPr>
          <p:cNvPr id="505" name="Google Shape;505;p4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3" name="CuadroTexto 2"/>
          <p:cNvSpPr txBox="1"/>
          <p:nvPr/>
        </p:nvSpPr>
        <p:spPr>
          <a:xfrm>
            <a:off x="232275" y="1034723"/>
            <a:ext cx="6351405" cy="523220"/>
          </a:xfrm>
          <a:prstGeom prst="rect">
            <a:avLst/>
          </a:prstGeom>
          <a:noFill/>
        </p:spPr>
        <p:txBody>
          <a:bodyPr wrap="square" rtlCol="0">
            <a:spAutoFit/>
          </a:bodyPr>
          <a:lstStyle/>
          <a:p>
            <a:r>
              <a:rPr lang="es-AR" sz="2800" dirty="0" smtClean="0">
                <a:solidFill>
                  <a:schemeClr val="bg2"/>
                </a:solidFill>
              </a:rPr>
              <a:t>55 SUBPROYECTOS</a:t>
            </a:r>
            <a:endParaRPr lang="es-AR" sz="2800" dirty="0">
              <a:solidFill>
                <a:schemeClr val="bg2"/>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514" y="928467"/>
            <a:ext cx="10916529" cy="614054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10"/>
        <p:cNvGrpSpPr/>
        <p:nvPr/>
      </p:nvGrpSpPr>
      <p:grpSpPr>
        <a:xfrm>
          <a:off x="0" y="0"/>
          <a:ext cx="0" cy="0"/>
          <a:chOff x="0" y="0"/>
          <a:chExt cx="0" cy="0"/>
        </a:xfrm>
      </p:grpSpPr>
      <p:cxnSp>
        <p:nvCxnSpPr>
          <p:cNvPr id="511" name="Google Shape;511;p4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12" name="Google Shape;512;p4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13" name="Google Shape;513;p41"/>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1"/>
          <p:cNvSpPr txBox="1"/>
          <p:nvPr/>
        </p:nvSpPr>
        <p:spPr>
          <a:xfrm>
            <a:off x="384675" y="18394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41"/>
          <p:cNvSpPr txBox="1"/>
          <p:nvPr/>
        </p:nvSpPr>
        <p:spPr>
          <a:xfrm>
            <a:off x="-73725" y="2076250"/>
            <a:ext cx="11491200" cy="11346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516" name="Google Shape;516;p4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20"/>
        <p:cNvGrpSpPr/>
        <p:nvPr/>
      </p:nvGrpSpPr>
      <p:grpSpPr>
        <a:xfrm>
          <a:off x="0" y="0"/>
          <a:ext cx="0" cy="0"/>
          <a:chOff x="0" y="0"/>
          <a:chExt cx="0" cy="0"/>
        </a:xfrm>
      </p:grpSpPr>
      <p:cxnSp>
        <p:nvCxnSpPr>
          <p:cNvPr id="521" name="Google Shape;521;p4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22" name="Google Shape;522;p4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523" name="Google Shape;523;p4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524" name="Google Shape;524;p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28"/>
        <p:cNvGrpSpPr/>
        <p:nvPr/>
      </p:nvGrpSpPr>
      <p:grpSpPr>
        <a:xfrm>
          <a:off x="0" y="0"/>
          <a:ext cx="0" cy="0"/>
          <a:chOff x="0" y="0"/>
          <a:chExt cx="0" cy="0"/>
        </a:xfrm>
      </p:grpSpPr>
      <p:cxnSp>
        <p:nvCxnSpPr>
          <p:cNvPr id="529" name="Google Shape;529;p4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30" name="Google Shape;530;p44"/>
          <p:cNvSpPr txBox="1"/>
          <p:nvPr/>
        </p:nvSpPr>
        <p:spPr>
          <a:xfrm>
            <a:off x="622375" y="4452100"/>
            <a:ext cx="55452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s-AR" sz="4000" b="0" i="0" u="none" strike="noStrike" cap="none" dirty="0">
                <a:solidFill>
                  <a:srgbClr val="1155CC"/>
                </a:solidFill>
                <a:latin typeface="Roboto Light"/>
                <a:ea typeface="Roboto Light"/>
                <a:cs typeface="Roboto Light"/>
                <a:sym typeface="Roboto Light"/>
              </a:rPr>
              <a:t>Panel de la Defensa</a:t>
            </a:r>
            <a:endParaRPr sz="4000" b="0" i="0" u="none" strike="noStrike" cap="none" dirty="0">
              <a:solidFill>
                <a:srgbClr val="1155CC"/>
              </a:solidFill>
              <a:latin typeface="Roboto Light"/>
              <a:ea typeface="Roboto Light"/>
              <a:cs typeface="Roboto Light"/>
              <a:sym typeface="Roboto Light"/>
            </a:endParaRPr>
          </a:p>
        </p:txBody>
      </p:sp>
      <p:sp>
        <p:nvSpPr>
          <p:cNvPr id="531" name="Google Shape;531;p44"/>
          <p:cNvSpPr txBox="1"/>
          <p:nvPr/>
        </p:nvSpPr>
        <p:spPr>
          <a:xfrm>
            <a:off x="968075" y="5235000"/>
            <a:ext cx="4028400" cy="477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Políticas públicas dinámicas basadas en evidencia</a:t>
            </a:r>
            <a:endParaRPr sz="2000" b="0" i="0" u="none" strike="noStrike" cap="none">
              <a:solidFill>
                <a:srgbClr val="003950"/>
              </a:solidFill>
              <a:latin typeface="Roboto"/>
              <a:ea typeface="Roboto"/>
              <a:cs typeface="Roboto"/>
              <a:sym typeface="Roboto"/>
            </a:endParaRPr>
          </a:p>
        </p:txBody>
      </p:sp>
      <p:pic>
        <p:nvPicPr>
          <p:cNvPr id="532" name="Google Shape;532;p44"/>
          <p:cNvPicPr preferRelativeResize="0"/>
          <p:nvPr/>
        </p:nvPicPr>
        <p:blipFill rotWithShape="1">
          <a:blip r:embed="rId3">
            <a:alphaModFix/>
          </a:blip>
          <a:srcRect l="19446" r="19448"/>
          <a:stretch/>
        </p:blipFill>
        <p:spPr>
          <a:xfrm>
            <a:off x="5914050" y="0"/>
            <a:ext cx="6277949" cy="6857997"/>
          </a:xfrm>
          <a:prstGeom prst="rect">
            <a:avLst/>
          </a:prstGeom>
          <a:noFill/>
          <a:ln>
            <a:noFill/>
          </a:ln>
        </p:spPr>
      </p:pic>
      <p:sp>
        <p:nvSpPr>
          <p:cNvPr id="533" name="Google Shape;533;p44"/>
          <p:cNvSpPr txBox="1"/>
          <p:nvPr/>
        </p:nvSpPr>
        <p:spPr>
          <a:xfrm>
            <a:off x="968075" y="2004378"/>
            <a:ext cx="3966600" cy="7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00"/>
              <a:buFont typeface="Arial"/>
              <a:buNone/>
            </a:pPr>
            <a:endParaRPr sz="4500" b="0" i="0" u="none" strike="noStrike" cap="none">
              <a:solidFill>
                <a:srgbClr val="00ABF8"/>
              </a:solidFill>
              <a:latin typeface="Roboto Light"/>
              <a:ea typeface="Roboto Light"/>
              <a:cs typeface="Roboto Light"/>
              <a:sym typeface="Roboto Light"/>
            </a:endParaRPr>
          </a:p>
        </p:txBody>
      </p:sp>
      <p:pic>
        <p:nvPicPr>
          <p:cNvPr id="534" name="Google Shape;534;p44"/>
          <p:cNvPicPr preferRelativeResize="0"/>
          <p:nvPr/>
        </p:nvPicPr>
        <p:blipFill rotWithShape="1">
          <a:blip r:embed="rId4">
            <a:alphaModFix/>
          </a:blip>
          <a:srcRect t="45360"/>
          <a:stretch/>
        </p:blipFill>
        <p:spPr>
          <a:xfrm>
            <a:off x="917543" y="1853845"/>
            <a:ext cx="3966599" cy="1250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17"/>
        <p:cNvGrpSpPr/>
        <p:nvPr/>
      </p:nvGrpSpPr>
      <p:grpSpPr>
        <a:xfrm>
          <a:off x="0" y="0"/>
          <a:ext cx="0" cy="0"/>
          <a:chOff x="0" y="0"/>
          <a:chExt cx="0" cy="0"/>
        </a:xfrm>
      </p:grpSpPr>
      <p:cxnSp>
        <p:nvCxnSpPr>
          <p:cNvPr id="118" name="Google Shape;118;p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19" name="Google Shape;119;p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20" name="Google Shape;120;p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21" name="Google Shape;121;p5"/>
          <p:cNvSpPr txBox="1">
            <a:spLocks noGrp="1"/>
          </p:cNvSpPr>
          <p:nvPr>
            <p:ph type="ctrTitle"/>
          </p:nvPr>
        </p:nvSpPr>
        <p:spPr>
          <a:xfrm>
            <a:off x="483075" y="1425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Un presupuesto: Ley de Moore</a:t>
            </a:r>
            <a:endParaRPr sz="4000" b="1" i="0" u="none" strike="noStrike" cap="none">
              <a:solidFill>
                <a:srgbClr val="00ABF8"/>
              </a:solidFill>
              <a:latin typeface="Roboto"/>
              <a:ea typeface="Roboto"/>
              <a:cs typeface="Roboto"/>
              <a:sym typeface="Roboto"/>
            </a:endParaRPr>
          </a:p>
        </p:txBody>
      </p:sp>
      <p:pic>
        <p:nvPicPr>
          <p:cNvPr id="122" name="Google Shape;122;p5"/>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123" name="Google Shape;123;p5"/>
          <p:cNvPicPr preferRelativeResize="0"/>
          <p:nvPr/>
        </p:nvPicPr>
        <p:blipFill rotWithShape="1">
          <a:blip r:embed="rId4">
            <a:alphaModFix/>
          </a:blip>
          <a:srcRect l="60980" b="50022"/>
          <a:stretch/>
        </p:blipFill>
        <p:spPr>
          <a:xfrm>
            <a:off x="11427875" y="142525"/>
            <a:ext cx="658800" cy="630894"/>
          </a:xfrm>
          <a:prstGeom prst="rect">
            <a:avLst/>
          </a:prstGeom>
          <a:noFill/>
          <a:ln>
            <a:noFill/>
          </a:ln>
        </p:spPr>
      </p:pic>
      <p:pic>
        <p:nvPicPr>
          <p:cNvPr id="124" name="Google Shape;124;p5"/>
          <p:cNvPicPr preferRelativeResize="0"/>
          <p:nvPr/>
        </p:nvPicPr>
        <p:blipFill rotWithShape="1">
          <a:blip r:embed="rId5">
            <a:alphaModFix/>
          </a:blip>
          <a:srcRect/>
          <a:stretch/>
        </p:blipFill>
        <p:spPr>
          <a:xfrm>
            <a:off x="1574550" y="1042000"/>
            <a:ext cx="8498525" cy="5082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38"/>
        <p:cNvGrpSpPr/>
        <p:nvPr/>
      </p:nvGrpSpPr>
      <p:grpSpPr>
        <a:xfrm>
          <a:off x="0" y="0"/>
          <a:ext cx="0" cy="0"/>
          <a:chOff x="0" y="0"/>
          <a:chExt cx="0" cy="0"/>
        </a:xfrm>
      </p:grpSpPr>
      <p:cxnSp>
        <p:nvCxnSpPr>
          <p:cNvPr id="539" name="Google Shape;539;p4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40" name="Google Shape;540;p4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541" name="Google Shape;541;p4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42" name="Google Shape;542;p46"/>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MPBA 2050</a:t>
            </a:r>
            <a:endParaRPr sz="4000" b="0" i="0" u="none" strike="noStrike" cap="none">
              <a:solidFill>
                <a:srgbClr val="00ABF8"/>
              </a:solidFill>
              <a:latin typeface="Roboto Light"/>
              <a:ea typeface="Roboto Light"/>
              <a:cs typeface="Roboto Light"/>
              <a:sym typeface="Roboto Light"/>
            </a:endParaRPr>
          </a:p>
        </p:txBody>
      </p:sp>
      <p:sp>
        <p:nvSpPr>
          <p:cNvPr id="543" name="Google Shape;543;p46"/>
          <p:cNvSpPr txBox="1"/>
          <p:nvPr/>
        </p:nvSpPr>
        <p:spPr>
          <a:xfrm>
            <a:off x="422425" y="911022"/>
            <a:ext cx="11252100" cy="5985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Panel de la Defensa</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544" name="Google Shape;544;p46"/>
          <p:cNvPicPr preferRelativeResize="0"/>
          <p:nvPr/>
        </p:nvPicPr>
        <p:blipFill rotWithShape="1">
          <a:blip r:embed="rId3">
            <a:alphaModFix/>
          </a:blip>
          <a:srcRect/>
          <a:stretch/>
        </p:blipFill>
        <p:spPr>
          <a:xfrm>
            <a:off x="0" y="1776825"/>
            <a:ext cx="3222925" cy="2216575"/>
          </a:xfrm>
          <a:prstGeom prst="rect">
            <a:avLst/>
          </a:prstGeom>
          <a:noFill/>
          <a:ln>
            <a:noFill/>
          </a:ln>
        </p:spPr>
      </p:pic>
      <p:pic>
        <p:nvPicPr>
          <p:cNvPr id="545" name="Google Shape;545;p46"/>
          <p:cNvPicPr preferRelativeResize="0"/>
          <p:nvPr/>
        </p:nvPicPr>
        <p:blipFill rotWithShape="1">
          <a:blip r:embed="rId4">
            <a:alphaModFix/>
          </a:blip>
          <a:srcRect/>
          <a:stretch/>
        </p:blipFill>
        <p:spPr>
          <a:xfrm>
            <a:off x="3222925" y="1773907"/>
            <a:ext cx="3222924" cy="2219493"/>
          </a:xfrm>
          <a:prstGeom prst="rect">
            <a:avLst/>
          </a:prstGeom>
          <a:noFill/>
          <a:ln>
            <a:noFill/>
          </a:ln>
        </p:spPr>
      </p:pic>
      <p:pic>
        <p:nvPicPr>
          <p:cNvPr id="546" name="Google Shape;546;p46"/>
          <p:cNvPicPr preferRelativeResize="0"/>
          <p:nvPr/>
        </p:nvPicPr>
        <p:blipFill rotWithShape="1">
          <a:blip r:embed="rId5">
            <a:alphaModFix/>
          </a:blip>
          <a:srcRect r="16525"/>
          <a:stretch/>
        </p:blipFill>
        <p:spPr>
          <a:xfrm>
            <a:off x="6389100" y="1771564"/>
            <a:ext cx="2690225" cy="2277000"/>
          </a:xfrm>
          <a:prstGeom prst="rect">
            <a:avLst/>
          </a:prstGeom>
          <a:noFill/>
          <a:ln>
            <a:noFill/>
          </a:ln>
        </p:spPr>
      </p:pic>
      <p:pic>
        <p:nvPicPr>
          <p:cNvPr id="547" name="Google Shape;547;p46"/>
          <p:cNvPicPr preferRelativeResize="0"/>
          <p:nvPr/>
        </p:nvPicPr>
        <p:blipFill rotWithShape="1">
          <a:blip r:embed="rId6">
            <a:alphaModFix/>
          </a:blip>
          <a:srcRect/>
          <a:stretch/>
        </p:blipFill>
        <p:spPr>
          <a:xfrm>
            <a:off x="8974000" y="1780875"/>
            <a:ext cx="3222925" cy="2277000"/>
          </a:xfrm>
          <a:prstGeom prst="rect">
            <a:avLst/>
          </a:prstGeom>
          <a:noFill/>
          <a:ln>
            <a:noFill/>
          </a:ln>
        </p:spPr>
      </p:pic>
      <p:pic>
        <p:nvPicPr>
          <p:cNvPr id="548" name="Google Shape;548;p46"/>
          <p:cNvPicPr preferRelativeResize="0"/>
          <p:nvPr/>
        </p:nvPicPr>
        <p:blipFill rotWithShape="1">
          <a:blip r:embed="rId7">
            <a:alphaModFix/>
          </a:blip>
          <a:srcRect r="3715"/>
          <a:stretch/>
        </p:blipFill>
        <p:spPr>
          <a:xfrm>
            <a:off x="9152325" y="4050038"/>
            <a:ext cx="3019816" cy="2216575"/>
          </a:xfrm>
          <a:prstGeom prst="rect">
            <a:avLst/>
          </a:prstGeom>
          <a:noFill/>
          <a:ln>
            <a:noFill/>
          </a:ln>
        </p:spPr>
      </p:pic>
      <p:pic>
        <p:nvPicPr>
          <p:cNvPr id="549" name="Google Shape;549;p46"/>
          <p:cNvPicPr preferRelativeResize="0"/>
          <p:nvPr/>
        </p:nvPicPr>
        <p:blipFill rotWithShape="1">
          <a:blip r:embed="rId8">
            <a:alphaModFix/>
          </a:blip>
          <a:srcRect/>
          <a:stretch/>
        </p:blipFill>
        <p:spPr>
          <a:xfrm>
            <a:off x="3146725" y="4024862"/>
            <a:ext cx="3222925" cy="2242881"/>
          </a:xfrm>
          <a:prstGeom prst="rect">
            <a:avLst/>
          </a:prstGeom>
          <a:noFill/>
          <a:ln>
            <a:noFill/>
          </a:ln>
        </p:spPr>
      </p:pic>
      <p:pic>
        <p:nvPicPr>
          <p:cNvPr id="550" name="Google Shape;550;p46"/>
          <p:cNvPicPr preferRelativeResize="0"/>
          <p:nvPr/>
        </p:nvPicPr>
        <p:blipFill rotWithShape="1">
          <a:blip r:embed="rId9">
            <a:alphaModFix/>
          </a:blip>
          <a:srcRect r="3426"/>
          <a:stretch/>
        </p:blipFill>
        <p:spPr>
          <a:xfrm>
            <a:off x="6244900" y="4036550"/>
            <a:ext cx="3060325" cy="2219500"/>
          </a:xfrm>
          <a:prstGeom prst="rect">
            <a:avLst/>
          </a:prstGeom>
          <a:noFill/>
          <a:ln>
            <a:noFill/>
          </a:ln>
        </p:spPr>
      </p:pic>
      <p:pic>
        <p:nvPicPr>
          <p:cNvPr id="551" name="Google Shape;551;p46"/>
          <p:cNvPicPr preferRelativeResize="0"/>
          <p:nvPr/>
        </p:nvPicPr>
        <p:blipFill rotWithShape="1">
          <a:blip r:embed="rId10">
            <a:alphaModFix/>
          </a:blip>
          <a:srcRect r="3547"/>
          <a:stretch/>
        </p:blipFill>
        <p:spPr>
          <a:xfrm>
            <a:off x="0" y="3993400"/>
            <a:ext cx="3168850" cy="2277000"/>
          </a:xfrm>
          <a:prstGeom prst="rect">
            <a:avLst/>
          </a:prstGeom>
          <a:noFill/>
          <a:ln>
            <a:noFill/>
          </a:ln>
        </p:spPr>
      </p:pic>
      <p:pic>
        <p:nvPicPr>
          <p:cNvPr id="552" name="Google Shape;552;p46"/>
          <p:cNvPicPr preferRelativeResize="0"/>
          <p:nvPr/>
        </p:nvPicPr>
        <p:blipFill rotWithShape="1">
          <a:blip r:embed="rId11">
            <a:alphaModFix/>
          </a:blip>
          <a:srcRect r="69498"/>
          <a:stretch/>
        </p:blipFill>
        <p:spPr>
          <a:xfrm>
            <a:off x="10997151" y="361425"/>
            <a:ext cx="848374" cy="907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56"/>
        <p:cNvGrpSpPr/>
        <p:nvPr/>
      </p:nvGrpSpPr>
      <p:grpSpPr>
        <a:xfrm>
          <a:off x="0" y="0"/>
          <a:ext cx="0" cy="0"/>
          <a:chOff x="0" y="0"/>
          <a:chExt cx="0" cy="0"/>
        </a:xfrm>
      </p:grpSpPr>
      <p:sp>
        <p:nvSpPr>
          <p:cNvPr id="557" name="Google Shape;557;p48"/>
          <p:cNvSpPr txBox="1">
            <a:spLocks noGrp="1"/>
          </p:cNvSpPr>
          <p:nvPr>
            <p:ph type="ctrTitle"/>
          </p:nvPr>
        </p:nvSpPr>
        <p:spPr>
          <a:xfrm>
            <a:off x="387451" y="343993"/>
            <a:ext cx="9144000" cy="1112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ABF8"/>
              </a:buClr>
              <a:buSzPts val="4000"/>
              <a:buFont typeface="Roboto Light"/>
              <a:buNone/>
            </a:pPr>
            <a:r>
              <a:rPr lang="es-AR" sz="3300" b="1">
                <a:solidFill>
                  <a:srgbClr val="1C4587"/>
                </a:solidFill>
                <a:latin typeface="Roboto"/>
                <a:ea typeface="Roboto"/>
                <a:cs typeface="Roboto"/>
                <a:sym typeface="Roboto"/>
              </a:rPr>
              <a:t>Interconectividad superintensiva</a:t>
            </a:r>
            <a:endParaRPr sz="3300" b="1" i="0" u="none" strike="noStrike" cap="none">
              <a:solidFill>
                <a:srgbClr val="00ABF8"/>
              </a:solidFill>
              <a:latin typeface="Roboto"/>
              <a:ea typeface="Roboto"/>
              <a:cs typeface="Roboto"/>
              <a:sym typeface="Roboto"/>
            </a:endParaRPr>
          </a:p>
        </p:txBody>
      </p:sp>
      <p:pic>
        <p:nvPicPr>
          <p:cNvPr id="558" name="Google Shape;558;p48"/>
          <p:cNvPicPr preferRelativeResize="0"/>
          <p:nvPr/>
        </p:nvPicPr>
        <p:blipFill rotWithShape="1">
          <a:blip r:embed="rId3">
            <a:alphaModFix/>
          </a:blip>
          <a:srcRect t="845" b="853"/>
          <a:stretch/>
        </p:blipFill>
        <p:spPr>
          <a:xfrm>
            <a:off x="9244225" y="1847387"/>
            <a:ext cx="2871576" cy="3754565"/>
          </a:xfrm>
          <a:prstGeom prst="rect">
            <a:avLst/>
          </a:prstGeom>
          <a:noFill/>
          <a:ln>
            <a:noFill/>
          </a:ln>
        </p:spPr>
      </p:pic>
      <p:pic>
        <p:nvPicPr>
          <p:cNvPr id="559" name="Google Shape;559;p48"/>
          <p:cNvPicPr preferRelativeResize="0"/>
          <p:nvPr/>
        </p:nvPicPr>
        <p:blipFill rotWithShape="1">
          <a:blip r:embed="rId4">
            <a:alphaModFix/>
          </a:blip>
          <a:srcRect/>
          <a:stretch/>
        </p:blipFill>
        <p:spPr>
          <a:xfrm>
            <a:off x="10267451" y="6224559"/>
            <a:ext cx="1848351" cy="431450"/>
          </a:xfrm>
          <a:prstGeom prst="rect">
            <a:avLst/>
          </a:prstGeom>
          <a:noFill/>
          <a:ln>
            <a:noFill/>
          </a:ln>
        </p:spPr>
      </p:pic>
      <p:pic>
        <p:nvPicPr>
          <p:cNvPr id="560" name="Google Shape;560;p48"/>
          <p:cNvPicPr preferRelativeResize="0"/>
          <p:nvPr/>
        </p:nvPicPr>
        <p:blipFill rotWithShape="1">
          <a:blip r:embed="rId5">
            <a:alphaModFix/>
          </a:blip>
          <a:srcRect l="1857" r="1847"/>
          <a:stretch/>
        </p:blipFill>
        <p:spPr>
          <a:xfrm>
            <a:off x="134751" y="2172275"/>
            <a:ext cx="4083204" cy="3276225"/>
          </a:xfrm>
          <a:prstGeom prst="rect">
            <a:avLst/>
          </a:prstGeom>
          <a:noFill/>
          <a:ln>
            <a:noFill/>
          </a:ln>
        </p:spPr>
      </p:pic>
      <p:pic>
        <p:nvPicPr>
          <p:cNvPr id="561" name="Google Shape;561;p48"/>
          <p:cNvPicPr preferRelativeResize="0"/>
          <p:nvPr/>
        </p:nvPicPr>
        <p:blipFill rotWithShape="1">
          <a:blip r:embed="rId6">
            <a:alphaModFix/>
          </a:blip>
          <a:srcRect l="862" r="872"/>
          <a:stretch/>
        </p:blipFill>
        <p:spPr>
          <a:xfrm>
            <a:off x="4294141" y="2237191"/>
            <a:ext cx="4935170" cy="3146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65"/>
        <p:cNvGrpSpPr/>
        <p:nvPr/>
      </p:nvGrpSpPr>
      <p:grpSpPr>
        <a:xfrm>
          <a:off x="0" y="0"/>
          <a:ext cx="0" cy="0"/>
          <a:chOff x="0" y="0"/>
          <a:chExt cx="0" cy="0"/>
        </a:xfrm>
      </p:grpSpPr>
      <p:cxnSp>
        <p:nvCxnSpPr>
          <p:cNvPr id="566" name="Google Shape;566;p4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67" name="Google Shape;567;p4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568" name="Google Shape;568;p4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69" name="Google Shape;569;p49"/>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9"/>
          <p:cNvSpPr txBox="1"/>
          <p:nvPr/>
        </p:nvSpPr>
        <p:spPr>
          <a:xfrm>
            <a:off x="384675" y="18394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1" name="Google Shape;571;p49"/>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572" name="Google Shape;572;p49"/>
          <p:cNvSpPr txBox="1"/>
          <p:nvPr/>
        </p:nvSpPr>
        <p:spPr>
          <a:xfrm>
            <a:off x="0" y="1498101"/>
            <a:ext cx="11491200" cy="11346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-Resolución PG N° 112/19 (Registro Digital Complementario)</a:t>
            </a: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-Generación de un canal adicional para la presentación de propuestas tecnológicas que no lleguen a conformar subproyectos en los términos de la Resolución PG N° 353/18</a:t>
            </a:r>
            <a:endParaRPr sz="1400" b="0" i="0" u="none" strike="noStrike" cap="none">
              <a:solidFill>
                <a:srgbClr val="00000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-Módulo disponible en el sistema informático MPBA 2050</a:t>
            </a:r>
            <a:endParaRPr sz="1400" b="0" i="0" u="none" strike="noStrike" cap="none">
              <a:solidFill>
                <a:srgbClr val="00000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-Modelo de innovación colaborativa</a:t>
            </a:r>
            <a:endParaRPr sz="1400" b="0" i="0" u="none" strike="noStrike" cap="none">
              <a:solidFill>
                <a:srgbClr val="00000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2500"/>
              <a:buFont typeface="Arial"/>
              <a:buNone/>
            </a:pPr>
            <a:endParaRPr sz="25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573" name="Google Shape;573;p49"/>
          <p:cNvPicPr preferRelativeResize="0"/>
          <p:nvPr/>
        </p:nvPicPr>
        <p:blipFill rotWithShape="1">
          <a:blip r:embed="rId4">
            <a:alphaModFix/>
          </a:blip>
          <a:srcRect/>
          <a:stretch/>
        </p:blipFill>
        <p:spPr>
          <a:xfrm>
            <a:off x="1874550" y="227575"/>
            <a:ext cx="7289849" cy="11346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77"/>
        <p:cNvGrpSpPr/>
        <p:nvPr/>
      </p:nvGrpSpPr>
      <p:grpSpPr>
        <a:xfrm>
          <a:off x="0" y="0"/>
          <a:ext cx="0" cy="0"/>
          <a:chOff x="0" y="0"/>
          <a:chExt cx="0" cy="0"/>
        </a:xfrm>
      </p:grpSpPr>
      <p:cxnSp>
        <p:nvCxnSpPr>
          <p:cNvPr id="578" name="Google Shape;578;p5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79" name="Google Shape;579;p50"/>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580" name="Google Shape;580;p5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81" name="Google Shape;581;p50"/>
          <p:cNvSpPr txBox="1"/>
          <p:nvPr/>
        </p:nvSpPr>
        <p:spPr>
          <a:xfrm>
            <a:off x="232275" y="16870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50"/>
          <p:cNvSpPr txBox="1"/>
          <p:nvPr/>
        </p:nvSpPr>
        <p:spPr>
          <a:xfrm>
            <a:off x="384675" y="183940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3" name="Google Shape;583;p50"/>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584" name="Google Shape;584;p50"/>
          <p:cNvPicPr preferRelativeResize="0"/>
          <p:nvPr/>
        </p:nvPicPr>
        <p:blipFill rotWithShape="1">
          <a:blip r:embed="rId4">
            <a:alphaModFix/>
          </a:blip>
          <a:srcRect/>
          <a:stretch/>
        </p:blipFill>
        <p:spPr>
          <a:xfrm>
            <a:off x="1874550" y="63400"/>
            <a:ext cx="7289849" cy="1134601"/>
          </a:xfrm>
          <a:prstGeom prst="rect">
            <a:avLst/>
          </a:prstGeom>
          <a:noFill/>
          <a:ln>
            <a:noFill/>
          </a:ln>
        </p:spPr>
      </p:pic>
      <p:sp>
        <p:nvSpPr>
          <p:cNvPr id="585" name="Google Shape;585;p50"/>
          <p:cNvSpPr txBox="1"/>
          <p:nvPr/>
        </p:nvSpPr>
        <p:spPr>
          <a:xfrm>
            <a:off x="0" y="1362175"/>
            <a:ext cx="11491200" cy="11346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586" name="Google Shape;586;p50"/>
          <p:cNvPicPr preferRelativeResize="0"/>
          <p:nvPr/>
        </p:nvPicPr>
        <p:blipFill rotWithShape="1">
          <a:blip r:embed="rId5">
            <a:alphaModFix/>
          </a:blip>
          <a:srcRect/>
          <a:stretch/>
        </p:blipFill>
        <p:spPr>
          <a:xfrm>
            <a:off x="3375575" y="1252775"/>
            <a:ext cx="4851415" cy="52048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90"/>
        <p:cNvGrpSpPr/>
        <p:nvPr/>
      </p:nvGrpSpPr>
      <p:grpSpPr>
        <a:xfrm>
          <a:off x="0" y="0"/>
          <a:ext cx="0" cy="0"/>
          <a:chOff x="0" y="0"/>
          <a:chExt cx="0" cy="0"/>
        </a:xfrm>
      </p:grpSpPr>
      <p:cxnSp>
        <p:nvCxnSpPr>
          <p:cNvPr id="591" name="Google Shape;591;p5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592" name="Google Shape;592;p5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593" name="Google Shape;593;p5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94" name="Google Shape;594;p51"/>
          <p:cNvSpPr txBox="1"/>
          <p:nvPr/>
        </p:nvSpPr>
        <p:spPr>
          <a:xfrm>
            <a:off x="507925" y="1866375"/>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1" i="0" u="none" strike="noStrike" cap="none">
                <a:solidFill>
                  <a:srgbClr val="1C4587"/>
                </a:solidFill>
                <a:latin typeface="Roboto"/>
                <a:ea typeface="Roboto"/>
                <a:cs typeface="Roboto"/>
                <a:sym typeface="Roboto"/>
              </a:rPr>
              <a:t>APIs = Interfaces de programación de aplicaciones</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-Son las órdenes de programación mediante las cuales los ordenadores satisfacen todas las necesidades del usuario</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-Permite que diferentes servicios y aplicaciones se conecten con y operen en las plataformas de otros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-Su disponibilidad generalizada es lo que hace posible la experiencia moderna de la web</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 </a:t>
            </a:r>
            <a:endParaRPr sz="3000" b="0" i="0" u="none" strike="noStrike" cap="none">
              <a:solidFill>
                <a:srgbClr val="1C4587"/>
              </a:solidFill>
              <a:latin typeface="Roboto Light"/>
              <a:ea typeface="Roboto Light"/>
              <a:cs typeface="Roboto Light"/>
              <a:sym typeface="Roboto Light"/>
            </a:endParaRPr>
          </a:p>
        </p:txBody>
      </p:sp>
      <p:pic>
        <p:nvPicPr>
          <p:cNvPr id="595" name="Google Shape;595;p51"/>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596" name="Google Shape;596;p51"/>
          <p:cNvSpPr txBox="1">
            <a:spLocks noGrp="1"/>
          </p:cNvSpPr>
          <p:nvPr>
            <p:ph type="ctrTitle"/>
          </p:nvPr>
        </p:nvSpPr>
        <p:spPr>
          <a:xfrm>
            <a:off x="232275" y="484225"/>
            <a:ext cx="11632800" cy="102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700">
                <a:solidFill>
                  <a:srgbClr val="1155CC"/>
                </a:solidFill>
              </a:rPr>
              <a:t>3. El valor de las relaciones entre organizaciones </a:t>
            </a:r>
            <a:endParaRPr sz="3700">
              <a:solidFill>
                <a:srgbClr val="1155CC"/>
              </a:solidFill>
            </a:endParaRPr>
          </a:p>
          <a:p>
            <a:pPr marL="0" lvl="0" indent="0" algn="l" rtl="0">
              <a:lnSpc>
                <a:spcPct val="90000"/>
              </a:lnSpc>
              <a:spcBef>
                <a:spcPts val="0"/>
              </a:spcBef>
              <a:spcAft>
                <a:spcPts val="0"/>
              </a:spcAft>
              <a:buSzPts val="4000"/>
              <a:buNone/>
            </a:pPr>
            <a:r>
              <a:rPr lang="es-AR" sz="3700">
                <a:solidFill>
                  <a:srgbClr val="1155CC"/>
                </a:solidFill>
              </a:rPr>
              <a:t>y sistemas</a:t>
            </a:r>
            <a:endParaRPr sz="3700" b="0" i="0" u="none" strike="noStrike" cap="none">
              <a:solidFill>
                <a:srgbClr val="1155CC"/>
              </a:solidFill>
              <a:latin typeface="Roboto Light"/>
              <a:ea typeface="Roboto Light"/>
              <a:cs typeface="Roboto Light"/>
              <a:sym typeface="Roboto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00"/>
        <p:cNvGrpSpPr/>
        <p:nvPr/>
      </p:nvGrpSpPr>
      <p:grpSpPr>
        <a:xfrm>
          <a:off x="0" y="0"/>
          <a:ext cx="0" cy="0"/>
          <a:chOff x="0" y="0"/>
          <a:chExt cx="0" cy="0"/>
        </a:xfrm>
      </p:grpSpPr>
      <p:cxnSp>
        <p:nvCxnSpPr>
          <p:cNvPr id="601" name="Google Shape;601;p5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02" name="Google Shape;602;p5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03" name="Google Shape;603;p5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04" name="Google Shape;604;p52"/>
          <p:cNvSpPr txBox="1">
            <a:spLocks noGrp="1"/>
          </p:cNvSpPr>
          <p:nvPr>
            <p:ph type="ctrTitle"/>
          </p:nvPr>
        </p:nvSpPr>
        <p:spPr>
          <a:xfrm>
            <a:off x="232275" y="484225"/>
            <a:ext cx="10956600" cy="102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700">
                <a:solidFill>
                  <a:srgbClr val="1155CC"/>
                </a:solidFill>
              </a:rPr>
              <a:t>3. El valor de las relaciones entre organizaciones y sistemas: MPBA SOCIEDAD</a:t>
            </a:r>
            <a:endParaRPr sz="3700" b="1" i="0" u="none" strike="noStrike" cap="none">
              <a:solidFill>
                <a:srgbClr val="00ABF8"/>
              </a:solidFill>
              <a:latin typeface="Roboto"/>
              <a:ea typeface="Roboto"/>
              <a:cs typeface="Roboto"/>
              <a:sym typeface="Roboto"/>
            </a:endParaRPr>
          </a:p>
        </p:txBody>
      </p:sp>
      <p:sp>
        <p:nvSpPr>
          <p:cNvPr id="605" name="Google Shape;605;p52"/>
          <p:cNvSpPr txBox="1"/>
          <p:nvPr/>
        </p:nvSpPr>
        <p:spPr>
          <a:xfrm>
            <a:off x="492275" y="2177388"/>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3000" b="0" i="0" u="none" strike="noStrike" cap="none">
                <a:solidFill>
                  <a:srgbClr val="1C4587"/>
                </a:solidFill>
                <a:latin typeface="Roboto Light"/>
                <a:ea typeface="Roboto Light"/>
                <a:cs typeface="Roboto Light"/>
                <a:sym typeface="Roboto Light"/>
              </a:rPr>
              <a:t>Es una iniciativa inspirada en el rol del organismo orientado a afianzar las mejores condiciones de vida de los integrantes de la sociedad, con especial énfasis en la tutela del principio de </a:t>
            </a:r>
            <a:r>
              <a:rPr lang="es-AR" sz="3000" b="1" i="0" u="none" strike="noStrike" cap="none">
                <a:solidFill>
                  <a:srgbClr val="1C4587"/>
                </a:solidFill>
                <a:latin typeface="Roboto"/>
                <a:ea typeface="Roboto"/>
                <a:cs typeface="Roboto"/>
                <a:sym typeface="Roboto"/>
              </a:rPr>
              <a:t>dignidad humana</a:t>
            </a:r>
            <a:r>
              <a:rPr lang="es-AR" sz="3000" b="0" i="0" u="none" strike="noStrike" cap="none">
                <a:solidFill>
                  <a:srgbClr val="1C4587"/>
                </a:solidFill>
                <a:latin typeface="Roboto Light"/>
                <a:ea typeface="Roboto Light"/>
                <a:cs typeface="Roboto Light"/>
                <a:sym typeface="Roboto Light"/>
              </a:rPr>
              <a:t> y bajo el principio de </a:t>
            </a:r>
            <a:r>
              <a:rPr lang="es-AR" sz="3000" b="1" i="0" u="none" strike="noStrike" cap="none">
                <a:solidFill>
                  <a:srgbClr val="1C4587"/>
                </a:solidFill>
                <a:latin typeface="Roboto"/>
                <a:ea typeface="Roboto"/>
                <a:cs typeface="Roboto"/>
                <a:sym typeface="Roboto"/>
              </a:rPr>
              <a:t>unidad del Estado</a:t>
            </a:r>
            <a:endParaRPr sz="30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6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2700" b="0" i="0" u="none" strike="noStrike" cap="none">
              <a:solidFill>
                <a:srgbClr val="1C4587"/>
              </a:solidFill>
              <a:latin typeface="Roboto Light"/>
              <a:ea typeface="Roboto Light"/>
              <a:cs typeface="Roboto Light"/>
              <a:sym typeface="Roboto Light"/>
            </a:endParaRPr>
          </a:p>
        </p:txBody>
      </p:sp>
      <p:pic>
        <p:nvPicPr>
          <p:cNvPr id="606" name="Google Shape;606;p52"/>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607" name="Google Shape;607;p52"/>
          <p:cNvPicPr preferRelativeResize="0"/>
          <p:nvPr/>
        </p:nvPicPr>
        <p:blipFill rotWithShape="1">
          <a:blip r:embed="rId4">
            <a:alphaModFix/>
          </a:blip>
          <a:srcRect r="82730"/>
          <a:stretch/>
        </p:blipFill>
        <p:spPr>
          <a:xfrm>
            <a:off x="11226924" y="179775"/>
            <a:ext cx="938813" cy="1027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11"/>
        <p:cNvGrpSpPr/>
        <p:nvPr/>
      </p:nvGrpSpPr>
      <p:grpSpPr>
        <a:xfrm>
          <a:off x="0" y="0"/>
          <a:ext cx="0" cy="0"/>
          <a:chOff x="0" y="0"/>
          <a:chExt cx="0" cy="0"/>
        </a:xfrm>
      </p:grpSpPr>
      <p:cxnSp>
        <p:nvCxnSpPr>
          <p:cNvPr id="612" name="Google Shape;612;p5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13" name="Google Shape;613;p5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14" name="Google Shape;614;p5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15" name="Google Shape;615;p53"/>
          <p:cNvSpPr txBox="1">
            <a:spLocks noGrp="1"/>
          </p:cNvSpPr>
          <p:nvPr>
            <p:ph type="ctrTitle"/>
          </p:nvPr>
        </p:nvSpPr>
        <p:spPr>
          <a:xfrm>
            <a:off x="280525" y="66151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MPBA en las escuelas</a:t>
            </a:r>
            <a:endParaRPr b="1">
              <a:solidFill>
                <a:srgbClr val="1C4587"/>
              </a:solidFill>
              <a:latin typeface="Roboto"/>
              <a:ea typeface="Roboto"/>
              <a:cs typeface="Roboto"/>
              <a:sym typeface="Roboto"/>
            </a:endParaRPr>
          </a:p>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https://ec.mpba.gov.ar</a:t>
            </a:r>
            <a:endParaRPr b="1">
              <a:solidFill>
                <a:srgbClr val="1C4587"/>
              </a:solidFill>
              <a:latin typeface="Roboto"/>
              <a:ea typeface="Roboto"/>
              <a:cs typeface="Roboto"/>
              <a:sym typeface="Roboto"/>
            </a:endParaRPr>
          </a:p>
        </p:txBody>
      </p:sp>
      <p:sp>
        <p:nvSpPr>
          <p:cNvPr id="616" name="Google Shape;616;p53"/>
          <p:cNvSpPr txBox="1"/>
          <p:nvPr/>
        </p:nvSpPr>
        <p:spPr>
          <a:xfrm>
            <a:off x="422425" y="2843338"/>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p53"/>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618" name="Google Shape;618;p53"/>
          <p:cNvPicPr preferRelativeResize="0"/>
          <p:nvPr/>
        </p:nvPicPr>
        <p:blipFill rotWithShape="1">
          <a:blip r:embed="rId4">
            <a:alphaModFix/>
          </a:blip>
          <a:srcRect/>
          <a:stretch/>
        </p:blipFill>
        <p:spPr>
          <a:xfrm>
            <a:off x="8587475" y="155200"/>
            <a:ext cx="2556525" cy="1273425"/>
          </a:xfrm>
          <a:prstGeom prst="rect">
            <a:avLst/>
          </a:prstGeom>
          <a:noFill/>
          <a:ln>
            <a:noFill/>
          </a:ln>
        </p:spPr>
      </p:pic>
      <p:sp>
        <p:nvSpPr>
          <p:cNvPr id="619" name="Google Shape;619;p53"/>
          <p:cNvSpPr txBox="1"/>
          <p:nvPr/>
        </p:nvSpPr>
        <p:spPr>
          <a:xfrm>
            <a:off x="280525" y="1190075"/>
            <a:ext cx="10661700" cy="55557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-Acta Complementaria N° 2 al Convenio Marco de Asistencia y Cooperación entre el Ministerio de Justicia y D.D.H.H. de la Nación y la Dirección General de Cultura y Educación:</a:t>
            </a:r>
            <a:endParaRPr sz="2400" b="0" i="0" u="none" strike="noStrike" cap="none">
              <a:solidFill>
                <a:srgbClr val="1C4587"/>
              </a:solidFill>
              <a:latin typeface="Roboto Light"/>
              <a:ea typeface="Roboto Light"/>
              <a:cs typeface="Roboto Light"/>
              <a:sym typeface="Roboto Light"/>
            </a:endParaRPr>
          </a:p>
          <a:p>
            <a:pPr marL="457200" marR="0" lvl="0" indent="-381000" algn="just" rtl="0">
              <a:lnSpc>
                <a:spcPct val="115000"/>
              </a:lnSpc>
              <a:spcBef>
                <a:spcPts val="0"/>
              </a:spcBef>
              <a:spcAft>
                <a:spcPts val="0"/>
              </a:spcAft>
              <a:buClr>
                <a:srgbClr val="1C4587"/>
              </a:buClr>
              <a:buSzPts val="2400"/>
              <a:buFont typeface="Roboto Light"/>
              <a:buChar char="●"/>
            </a:pPr>
            <a:r>
              <a:rPr lang="es-AR" sz="2400" b="0" i="0" u="none" strike="noStrike" cap="none">
                <a:solidFill>
                  <a:srgbClr val="1C4587"/>
                </a:solidFill>
                <a:latin typeface="Roboto Light"/>
                <a:ea typeface="Roboto Light"/>
                <a:cs typeface="Roboto Light"/>
                <a:sym typeface="Roboto Light"/>
              </a:rPr>
              <a:t>Ministerio de Justicia y D.D.H.H. de la Nación</a:t>
            </a:r>
            <a:endParaRPr sz="2400" b="0" i="0" u="none" strike="noStrike" cap="none">
              <a:solidFill>
                <a:srgbClr val="1C4587"/>
              </a:solidFill>
              <a:latin typeface="Roboto Light"/>
              <a:ea typeface="Roboto Light"/>
              <a:cs typeface="Roboto Light"/>
              <a:sym typeface="Roboto Light"/>
            </a:endParaRPr>
          </a:p>
          <a:p>
            <a:pPr marL="457200" marR="0" lvl="0" indent="-381000" algn="just" rtl="0">
              <a:lnSpc>
                <a:spcPct val="115000"/>
              </a:lnSpc>
              <a:spcBef>
                <a:spcPts val="0"/>
              </a:spcBef>
              <a:spcAft>
                <a:spcPts val="0"/>
              </a:spcAft>
              <a:buClr>
                <a:srgbClr val="1C4587"/>
              </a:buClr>
              <a:buSzPts val="2400"/>
              <a:buFont typeface="Roboto Light"/>
              <a:buChar char="●"/>
            </a:pPr>
            <a:r>
              <a:rPr lang="es-AR" sz="2400" b="0" i="0" u="none" strike="noStrike" cap="none">
                <a:solidFill>
                  <a:srgbClr val="1C4587"/>
                </a:solidFill>
                <a:latin typeface="Roboto Light"/>
                <a:ea typeface="Roboto Light"/>
                <a:cs typeface="Roboto Light"/>
                <a:sym typeface="Roboto Light"/>
              </a:rPr>
              <a:t>Dirección General de Cultura y Educación de la PBA </a:t>
            </a:r>
            <a:endParaRPr sz="2400" b="0" i="0" u="none" strike="noStrike" cap="none">
              <a:solidFill>
                <a:srgbClr val="1C4587"/>
              </a:solidFill>
              <a:latin typeface="Roboto Light"/>
              <a:ea typeface="Roboto Light"/>
              <a:cs typeface="Roboto Light"/>
              <a:sym typeface="Roboto Light"/>
            </a:endParaRPr>
          </a:p>
          <a:p>
            <a:pPr marL="457200" marR="0" lvl="0" indent="-381000" algn="just" rtl="0">
              <a:lnSpc>
                <a:spcPct val="115000"/>
              </a:lnSpc>
              <a:spcBef>
                <a:spcPts val="0"/>
              </a:spcBef>
              <a:spcAft>
                <a:spcPts val="0"/>
              </a:spcAft>
              <a:buClr>
                <a:srgbClr val="1C4587"/>
              </a:buClr>
              <a:buSzPts val="2400"/>
              <a:buFont typeface="Roboto Light"/>
              <a:buChar char="●"/>
            </a:pPr>
            <a:r>
              <a:rPr lang="es-AR" sz="2400" b="0" i="0" u="none" strike="noStrike" cap="none">
                <a:solidFill>
                  <a:srgbClr val="1C4587"/>
                </a:solidFill>
                <a:latin typeface="Roboto Light"/>
                <a:ea typeface="Roboto Light"/>
                <a:cs typeface="Roboto Light"/>
                <a:sym typeface="Roboto Light"/>
              </a:rPr>
              <a:t>Defensoría del Pueblo de la PBA</a:t>
            </a:r>
            <a:endParaRPr sz="2400" b="0" i="0" u="none" strike="noStrike" cap="none">
              <a:solidFill>
                <a:srgbClr val="1C4587"/>
              </a:solidFill>
              <a:latin typeface="Roboto Light"/>
              <a:ea typeface="Roboto Light"/>
              <a:cs typeface="Roboto Light"/>
              <a:sym typeface="Roboto Light"/>
            </a:endParaRPr>
          </a:p>
          <a:p>
            <a:pPr marL="457200" marR="0" lvl="0" indent="-381000" algn="just" rtl="0">
              <a:lnSpc>
                <a:spcPct val="115000"/>
              </a:lnSpc>
              <a:spcBef>
                <a:spcPts val="0"/>
              </a:spcBef>
              <a:spcAft>
                <a:spcPts val="0"/>
              </a:spcAft>
              <a:buClr>
                <a:srgbClr val="1C4587"/>
              </a:buClr>
              <a:buSzPts val="2400"/>
              <a:buFont typeface="Roboto Light"/>
              <a:buChar char="●"/>
            </a:pPr>
            <a:r>
              <a:rPr lang="es-AR" sz="2400" b="0" i="0" u="none" strike="noStrike" cap="none">
                <a:solidFill>
                  <a:srgbClr val="1C4587"/>
                </a:solidFill>
                <a:latin typeface="Roboto Light"/>
                <a:ea typeface="Roboto Light"/>
                <a:cs typeface="Roboto Light"/>
                <a:sym typeface="Roboto Light"/>
              </a:rPr>
              <a:t>MPBA</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-Entre otros temas, se abordan las misiones y funciones específicas de los órganos participantes; se explica el modo de efectuar una denuncia; se centran en la concientización  y prevención, especialmente en violencia de género y grooming</a:t>
            </a:r>
            <a:endParaRPr sz="24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20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23"/>
        <p:cNvGrpSpPr/>
        <p:nvPr/>
      </p:nvGrpSpPr>
      <p:grpSpPr>
        <a:xfrm>
          <a:off x="0" y="0"/>
          <a:ext cx="0" cy="0"/>
          <a:chOff x="0" y="0"/>
          <a:chExt cx="0" cy="0"/>
        </a:xfrm>
      </p:grpSpPr>
      <p:cxnSp>
        <p:nvCxnSpPr>
          <p:cNvPr id="624" name="Google Shape;624;p5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25" name="Google Shape;625;p5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26" name="Google Shape;626;p5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27" name="Google Shape;627;p54"/>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MPBA en las escuelas</a:t>
            </a:r>
            <a:endParaRPr sz="4000" b="1" i="0" u="none" strike="noStrike" cap="none">
              <a:solidFill>
                <a:srgbClr val="00ABF8"/>
              </a:solidFill>
              <a:latin typeface="Roboto"/>
              <a:ea typeface="Roboto"/>
              <a:cs typeface="Roboto"/>
              <a:sym typeface="Roboto"/>
            </a:endParaRPr>
          </a:p>
        </p:txBody>
      </p:sp>
      <p:sp>
        <p:nvSpPr>
          <p:cNvPr id="628" name="Google Shape;628;p54"/>
          <p:cNvSpPr txBox="1"/>
          <p:nvPr/>
        </p:nvSpPr>
        <p:spPr>
          <a:xfrm>
            <a:off x="422425" y="2843338"/>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9" name="Google Shape;629;p54"/>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630" name="Google Shape;630;p54"/>
          <p:cNvPicPr preferRelativeResize="0"/>
          <p:nvPr/>
        </p:nvPicPr>
        <p:blipFill rotWithShape="1">
          <a:blip r:embed="rId4">
            <a:alphaModFix/>
          </a:blip>
          <a:srcRect/>
          <a:stretch/>
        </p:blipFill>
        <p:spPr>
          <a:xfrm>
            <a:off x="8587475" y="155200"/>
            <a:ext cx="2556525" cy="1273425"/>
          </a:xfrm>
          <a:prstGeom prst="rect">
            <a:avLst/>
          </a:prstGeom>
          <a:noFill/>
          <a:ln>
            <a:noFill/>
          </a:ln>
        </p:spPr>
      </p:pic>
      <p:sp>
        <p:nvSpPr>
          <p:cNvPr id="631" name="Google Shape;631;p54"/>
          <p:cNvSpPr txBox="1"/>
          <p:nvPr/>
        </p:nvSpPr>
        <p:spPr>
          <a:xfrm>
            <a:off x="422425" y="1110938"/>
            <a:ext cx="111390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2019</a:t>
            </a:r>
            <a:endParaRPr sz="2700" b="1" i="0" u="none" strike="noStrike" cap="none">
              <a:solidFill>
                <a:srgbClr val="1C4587"/>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2400"/>
              <a:buFont typeface="Arial"/>
              <a:buNone/>
            </a:pPr>
            <a:r>
              <a:rPr lang="es-AR" sz="2400" b="1" i="0" u="none" strike="noStrike" cap="none">
                <a:solidFill>
                  <a:srgbClr val="1C4587"/>
                </a:solidFill>
                <a:latin typeface="Roboto"/>
                <a:ea typeface="Roboto"/>
                <a:cs typeface="Roboto"/>
                <a:sym typeface="Roboto"/>
              </a:rPr>
              <a:t>107 escuelas = 6675 alumnos</a:t>
            </a:r>
            <a:r>
              <a:rPr lang="es-AR" sz="2400" b="0" i="0" u="none" strike="noStrike" cap="none">
                <a:solidFill>
                  <a:srgbClr val="1C4587"/>
                </a:solidFill>
                <a:latin typeface="Roboto Light"/>
                <a:ea typeface="Roboto Light"/>
                <a:cs typeface="Roboto Light"/>
                <a:sym typeface="Roboto Light"/>
              </a:rPr>
              <a:t> </a:t>
            </a:r>
            <a:endParaRPr sz="2400" b="1" i="0" u="none" strike="noStrike" cap="none">
              <a:solidFill>
                <a:srgbClr val="1C4587"/>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2400"/>
              <a:buFont typeface="Arial"/>
              <a:buNone/>
            </a:pPr>
            <a:r>
              <a:rPr lang="es-AR" sz="2400" b="1" i="0" u="none" strike="noStrike" cap="none">
                <a:solidFill>
                  <a:srgbClr val="1C4587"/>
                </a:solidFill>
                <a:latin typeface="Roboto"/>
                <a:ea typeface="Roboto"/>
                <a:cs typeface="Roboto"/>
                <a:sym typeface="Roboto"/>
              </a:rPr>
              <a:t>186 magistrados y funcionarios del MPBA</a:t>
            </a:r>
            <a:endParaRPr sz="2400" b="1" i="0" u="none" strike="noStrike" cap="none">
              <a:solidFill>
                <a:srgbClr val="000000"/>
              </a:solidFill>
              <a:latin typeface="Arial"/>
              <a:ea typeface="Arial"/>
              <a:cs typeface="Arial"/>
              <a:sym typeface="Arial"/>
            </a:endParaRPr>
          </a:p>
          <a:p>
            <a:pPr marL="0" marR="0" lvl="0" indent="0" algn="just"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91</a:t>
            </a:r>
            <a:r>
              <a:rPr lang="es-AR" sz="2200" b="0" i="0" u="none" strike="noStrike" cap="none">
                <a:solidFill>
                  <a:srgbClr val="1C4587"/>
                </a:solidFill>
                <a:latin typeface="Roboto Light"/>
                <a:ea typeface="Roboto Light"/>
                <a:cs typeface="Roboto Light"/>
                <a:sym typeface="Roboto Light"/>
              </a:rPr>
              <a:t> escuelas secundarias públicas</a:t>
            </a:r>
            <a:endParaRPr sz="22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158</a:t>
            </a:r>
            <a:r>
              <a:rPr lang="es-AR" sz="2200" b="0" i="0" u="none" strike="noStrike" cap="none">
                <a:solidFill>
                  <a:srgbClr val="1C4587"/>
                </a:solidFill>
                <a:latin typeface="Roboto Light"/>
                <a:ea typeface="Roboto Light"/>
                <a:cs typeface="Roboto Light"/>
                <a:sym typeface="Roboto Light"/>
              </a:rPr>
              <a:t> magistrados y funcionarios del MPBA </a:t>
            </a:r>
            <a:endParaRPr sz="22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3876</a:t>
            </a:r>
            <a:r>
              <a:rPr lang="es-AR" sz="2200" b="0" i="0" u="none" strike="noStrike" cap="none">
                <a:solidFill>
                  <a:srgbClr val="1C4587"/>
                </a:solidFill>
                <a:latin typeface="Roboto Light"/>
                <a:ea typeface="Roboto Light"/>
                <a:cs typeface="Roboto Light"/>
                <a:sym typeface="Roboto Light"/>
              </a:rPr>
              <a:t> alumnos </a:t>
            </a:r>
            <a:endParaRPr sz="22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16</a:t>
            </a:r>
            <a:r>
              <a:rPr lang="es-AR" sz="2200" b="0" i="0" u="none" strike="noStrike" cap="none">
                <a:solidFill>
                  <a:srgbClr val="1C4587"/>
                </a:solidFill>
                <a:latin typeface="Roboto Light"/>
                <a:ea typeface="Roboto Light"/>
                <a:cs typeface="Roboto Light"/>
                <a:sym typeface="Roboto Light"/>
              </a:rPr>
              <a:t> escuelas secundarias de gestión privada</a:t>
            </a:r>
            <a:endParaRPr sz="22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28 </a:t>
            </a:r>
            <a:r>
              <a:rPr lang="es-AR" sz="2200" b="0" i="0" u="none" strike="noStrike" cap="none">
                <a:solidFill>
                  <a:srgbClr val="1C4587"/>
                </a:solidFill>
                <a:latin typeface="Roboto Light"/>
                <a:ea typeface="Roboto Light"/>
                <a:cs typeface="Roboto Light"/>
                <a:sym typeface="Roboto Light"/>
              </a:rPr>
              <a:t>magistrados y funcionarios del MPBA </a:t>
            </a:r>
            <a:endParaRPr sz="2200" b="0" i="0" u="none" strike="noStrike" cap="none">
              <a:solidFill>
                <a:srgbClr val="1C4587"/>
              </a:solidFill>
              <a:latin typeface="Roboto Light"/>
              <a:ea typeface="Roboto Light"/>
              <a:cs typeface="Roboto Light"/>
              <a:sym typeface="Roboto Light"/>
            </a:endParaRPr>
          </a:p>
          <a:p>
            <a:pPr marL="0" marR="0" lvl="0" indent="0" algn="l" rtl="0">
              <a:lnSpc>
                <a:spcPct val="115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2799</a:t>
            </a:r>
            <a:r>
              <a:rPr lang="es-AR" sz="2200" b="0" i="0" u="none" strike="noStrike" cap="none">
                <a:solidFill>
                  <a:srgbClr val="1C4587"/>
                </a:solidFill>
                <a:latin typeface="Roboto Light"/>
                <a:ea typeface="Roboto Light"/>
                <a:cs typeface="Roboto Light"/>
                <a:sym typeface="Roboto Light"/>
              </a:rPr>
              <a:t> alumnos </a:t>
            </a:r>
            <a:endParaRPr sz="2200" b="0" i="0" u="none" strike="noStrike" cap="none">
              <a:solidFill>
                <a:srgbClr val="000000"/>
              </a:solidFill>
              <a:latin typeface="Arial"/>
              <a:ea typeface="Arial"/>
              <a:cs typeface="Arial"/>
              <a:sym typeface="Arial"/>
            </a:endParaRPr>
          </a:p>
          <a:p>
            <a:pPr marL="0" marR="0" lvl="0" indent="0" algn="just" rtl="0">
              <a:lnSpc>
                <a:spcPct val="115000"/>
              </a:lnSpc>
              <a:spcBef>
                <a:spcPts val="120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35"/>
        <p:cNvGrpSpPr/>
        <p:nvPr/>
      </p:nvGrpSpPr>
      <p:grpSpPr>
        <a:xfrm>
          <a:off x="0" y="0"/>
          <a:ext cx="0" cy="0"/>
          <a:chOff x="0" y="0"/>
          <a:chExt cx="0" cy="0"/>
        </a:xfrm>
      </p:grpSpPr>
      <p:cxnSp>
        <p:nvCxnSpPr>
          <p:cNvPr id="636" name="Google Shape;636;p5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37" name="Google Shape;637;p5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38" name="Google Shape;638;p5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39" name="Google Shape;639;p55"/>
          <p:cNvSpPr txBox="1">
            <a:spLocks noGrp="1"/>
          </p:cNvSpPr>
          <p:nvPr>
            <p:ph type="ctrTitle"/>
          </p:nvPr>
        </p:nvSpPr>
        <p:spPr>
          <a:xfrm>
            <a:off x="336425" y="337075"/>
            <a:ext cx="9479700" cy="1527900"/>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Mapa Interactivo de Acompañamiento a las Víctimas</a:t>
            </a:r>
            <a:endParaRPr sz="3700" b="1">
              <a:solidFill>
                <a:srgbClr val="1C4587"/>
              </a:solidFill>
              <a:latin typeface="Roboto"/>
              <a:ea typeface="Roboto"/>
              <a:cs typeface="Roboto"/>
              <a:sym typeface="Roboto"/>
            </a:endParaRPr>
          </a:p>
          <a:p>
            <a:pPr marL="0" lvl="0" indent="0" algn="just"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www.mpba.gov.ar/miav</a:t>
            </a:r>
            <a:endParaRPr sz="3700" b="1">
              <a:solidFill>
                <a:srgbClr val="1C4587"/>
              </a:solidFill>
              <a:latin typeface="Roboto"/>
              <a:ea typeface="Roboto"/>
              <a:cs typeface="Roboto"/>
              <a:sym typeface="Roboto"/>
            </a:endParaRPr>
          </a:p>
        </p:txBody>
      </p:sp>
      <p:pic>
        <p:nvPicPr>
          <p:cNvPr id="640" name="Google Shape;640;p55"/>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641" name="Google Shape;641;p55"/>
          <p:cNvSpPr txBox="1"/>
          <p:nvPr/>
        </p:nvSpPr>
        <p:spPr>
          <a:xfrm>
            <a:off x="336425" y="2135988"/>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-Mediante esta plataforma se indican ubicaciones y referentes de los principales organismos (municipales, provinciales o nacionales) competentes en la materia</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a:t>
            </a:r>
            <a:r>
              <a:rPr lang="es-AR" sz="2600" b="1" i="0" u="none" strike="noStrike" cap="none">
                <a:solidFill>
                  <a:srgbClr val="1C4587"/>
                </a:solidFill>
                <a:latin typeface="Roboto"/>
                <a:ea typeface="Roboto"/>
                <a:cs typeface="Roboto"/>
                <a:sym typeface="Roboto"/>
              </a:rPr>
              <a:t>Feedback: </a:t>
            </a:r>
            <a:r>
              <a:rPr lang="es-AR" sz="2600" b="0" i="0" u="none" strike="noStrike" cap="none">
                <a:solidFill>
                  <a:srgbClr val="1C4587"/>
                </a:solidFill>
                <a:latin typeface="Roboto Light"/>
                <a:ea typeface="Roboto Light"/>
                <a:cs typeface="Roboto Light"/>
                <a:sym typeface="Roboto Light"/>
              </a:rPr>
              <a:t>encuesta de satisfacción de los usuarios (marzo 2019)</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a:t>
            </a:r>
            <a:r>
              <a:rPr lang="es-AR" sz="2600" b="1" i="0" u="none" strike="noStrike" cap="none">
                <a:solidFill>
                  <a:srgbClr val="1C4587"/>
                </a:solidFill>
                <a:latin typeface="Roboto"/>
                <a:ea typeface="Roboto"/>
                <a:cs typeface="Roboto"/>
                <a:sym typeface="Roboto"/>
              </a:rPr>
              <a:t>Más de </a:t>
            </a:r>
            <a:r>
              <a:rPr lang="es-AR" sz="2600" b="1">
                <a:solidFill>
                  <a:srgbClr val="1C4587"/>
                </a:solidFill>
                <a:latin typeface="Roboto"/>
                <a:ea typeface="Roboto"/>
                <a:cs typeface="Roboto"/>
                <a:sym typeface="Roboto"/>
              </a:rPr>
              <a:t>23</a:t>
            </a:r>
            <a:r>
              <a:rPr lang="es-AR" sz="2600" b="1" i="0" u="none" strike="noStrike" cap="none">
                <a:solidFill>
                  <a:srgbClr val="1C4587"/>
                </a:solidFill>
                <a:latin typeface="Roboto"/>
                <a:ea typeface="Roboto"/>
                <a:cs typeface="Roboto"/>
                <a:sym typeface="Roboto"/>
              </a:rPr>
              <a:t>.</a:t>
            </a:r>
            <a:r>
              <a:rPr lang="es-AR" sz="2600" b="1">
                <a:solidFill>
                  <a:srgbClr val="1C4587"/>
                </a:solidFill>
                <a:latin typeface="Roboto"/>
                <a:ea typeface="Roboto"/>
                <a:cs typeface="Roboto"/>
                <a:sym typeface="Roboto"/>
              </a:rPr>
              <a:t>649</a:t>
            </a:r>
            <a:r>
              <a:rPr lang="es-AR" sz="2600" b="1" i="0" u="none" strike="noStrike" cap="none">
                <a:solidFill>
                  <a:srgbClr val="1C4587"/>
                </a:solidFill>
                <a:latin typeface="Roboto"/>
                <a:ea typeface="Roboto"/>
                <a:cs typeface="Roboto"/>
                <a:sym typeface="Roboto"/>
              </a:rPr>
              <a:t> visitas</a:t>
            </a:r>
            <a:r>
              <a:rPr lang="es-AR" sz="2600" b="0" i="0" u="none" strike="noStrike" cap="none">
                <a:solidFill>
                  <a:srgbClr val="1C4587"/>
                </a:solidFill>
                <a:latin typeface="Roboto Light"/>
                <a:ea typeface="Roboto Light"/>
                <a:cs typeface="Roboto Light"/>
                <a:sym typeface="Roboto Light"/>
              </a:rPr>
              <a:t> desde su implementación el 22/08/2018</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642" name="Google Shape;642;p55"/>
          <p:cNvPicPr preferRelativeResize="0"/>
          <p:nvPr/>
        </p:nvPicPr>
        <p:blipFill rotWithShape="1">
          <a:blip r:embed="rId4">
            <a:alphaModFix/>
          </a:blip>
          <a:srcRect/>
          <a:stretch/>
        </p:blipFill>
        <p:spPr>
          <a:xfrm>
            <a:off x="10311175" y="196397"/>
            <a:ext cx="1485600" cy="1741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46"/>
        <p:cNvGrpSpPr/>
        <p:nvPr/>
      </p:nvGrpSpPr>
      <p:grpSpPr>
        <a:xfrm>
          <a:off x="0" y="0"/>
          <a:ext cx="0" cy="0"/>
          <a:chOff x="0" y="0"/>
          <a:chExt cx="0" cy="0"/>
        </a:xfrm>
      </p:grpSpPr>
      <p:cxnSp>
        <p:nvCxnSpPr>
          <p:cNvPr id="647" name="Google Shape;647;p5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48" name="Google Shape;648;p5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49" name="Google Shape;649;p5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50" name="Google Shape;650;p56"/>
          <p:cNvSpPr txBox="1"/>
          <p:nvPr/>
        </p:nvSpPr>
        <p:spPr>
          <a:xfrm>
            <a:off x="422425" y="1428613"/>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Convenio Marco de Coordinación entre el MPBA y el PE (2/2/2018), aprobado por Decreto N° 197/18:</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500"/>
              <a:buFont typeface="Arial"/>
              <a:buNone/>
            </a:pPr>
            <a:r>
              <a:rPr lang="es-AR" sz="2500" b="0" i="0" u="none" strike="noStrike" cap="none">
                <a:solidFill>
                  <a:srgbClr val="1C4587"/>
                </a:solidFill>
                <a:latin typeface="Roboto Light"/>
                <a:ea typeface="Roboto Light"/>
                <a:cs typeface="Roboto Light"/>
                <a:sym typeface="Roboto Light"/>
              </a:rPr>
              <a:t>-Proceso continuo de presencia del Ministerio Público en algunos de los barrios más vulnerables de la PBA, en coordinación con la tarea desarrollada por el Organismo Provincial de Integración Social y Urbana (OPISU), que impuls</a:t>
            </a:r>
            <a:r>
              <a:rPr lang="es-AR" sz="2500">
                <a:solidFill>
                  <a:srgbClr val="1C4587"/>
                </a:solidFill>
                <a:latin typeface="Roboto Light"/>
                <a:ea typeface="Roboto Light"/>
                <a:cs typeface="Roboto Light"/>
                <a:sym typeface="Roboto Light"/>
              </a:rPr>
              <a:t>ó</a:t>
            </a:r>
            <a:r>
              <a:rPr lang="es-AR" sz="2500" b="0" i="0" u="none" strike="noStrike" cap="none">
                <a:solidFill>
                  <a:srgbClr val="1C4587"/>
                </a:solidFill>
                <a:latin typeface="Roboto Light"/>
                <a:ea typeface="Roboto Light"/>
                <a:cs typeface="Roboto Light"/>
                <a:sym typeface="Roboto Light"/>
              </a:rPr>
              <a:t> un plan de integración social y urbana a partir de 4 ejes:</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15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Seguridad y acceso a la justicia</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15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Transformación social</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15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Desarrollo económico y productivo</a:t>
            </a:r>
            <a:endParaRPr sz="2500" b="0" i="0" u="none" strike="noStrike" cap="none">
              <a:solidFill>
                <a:srgbClr val="1C4587"/>
              </a:solidFill>
              <a:latin typeface="Roboto Light"/>
              <a:ea typeface="Roboto Light"/>
              <a:cs typeface="Roboto Light"/>
              <a:sym typeface="Roboto Light"/>
            </a:endParaRPr>
          </a:p>
          <a:p>
            <a:pPr marL="457200" marR="0" lvl="0" indent="-387350" algn="just" rtl="0">
              <a:lnSpc>
                <a:spcPct val="115000"/>
              </a:lnSpc>
              <a:spcBef>
                <a:spcPts val="0"/>
              </a:spcBef>
              <a:spcAft>
                <a:spcPts val="0"/>
              </a:spcAft>
              <a:buClr>
                <a:srgbClr val="1C4587"/>
              </a:buClr>
              <a:buSzPts val="2500"/>
              <a:buFont typeface="Roboto Light"/>
              <a:buChar char="●"/>
            </a:pPr>
            <a:r>
              <a:rPr lang="es-AR" sz="2500" b="0" i="0" u="none" strike="noStrike" cap="none">
                <a:solidFill>
                  <a:srgbClr val="1C4587"/>
                </a:solidFill>
                <a:latin typeface="Roboto Light"/>
                <a:ea typeface="Roboto Light"/>
                <a:cs typeface="Roboto Light"/>
                <a:sym typeface="Roboto Light"/>
              </a:rPr>
              <a:t>Infraestructura y hábitat</a:t>
            </a:r>
            <a:endParaRPr sz="25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1" name="Google Shape;651;p56"/>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652" name="Google Shape;652;p56"/>
          <p:cNvPicPr preferRelativeResize="0"/>
          <p:nvPr/>
        </p:nvPicPr>
        <p:blipFill rotWithShape="1">
          <a:blip r:embed="rId4">
            <a:alphaModFix/>
          </a:blip>
          <a:srcRect l="21661" r="17947" b="12958"/>
          <a:stretch/>
        </p:blipFill>
        <p:spPr>
          <a:xfrm>
            <a:off x="11383925" y="92888"/>
            <a:ext cx="658800" cy="949475"/>
          </a:xfrm>
          <a:prstGeom prst="rect">
            <a:avLst/>
          </a:prstGeom>
          <a:noFill/>
          <a:ln>
            <a:noFill/>
          </a:ln>
        </p:spPr>
      </p:pic>
      <p:sp>
        <p:nvSpPr>
          <p:cNvPr id="653" name="Google Shape;653;p56"/>
          <p:cNvSpPr txBox="1">
            <a:spLocks noGrp="1"/>
          </p:cNvSpPr>
          <p:nvPr>
            <p:ph type="ctrTitle"/>
          </p:nvPr>
        </p:nvSpPr>
        <p:spPr>
          <a:xfrm>
            <a:off x="138475" y="5862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Presencia en barrios con población </a:t>
            </a:r>
            <a:endParaRPr sz="3700" b="1">
              <a:solidFill>
                <a:srgbClr val="1C4587"/>
              </a:solidFill>
              <a:latin typeface="Roboto"/>
              <a:ea typeface="Roboto"/>
              <a:cs typeface="Roboto"/>
              <a:sym typeface="Roboto"/>
            </a:endParaRPr>
          </a:p>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en situación de vulnerabilidad</a:t>
            </a:r>
            <a:endParaRPr sz="3700" b="1" i="0" u="none" strike="noStrike" cap="none">
              <a:solidFill>
                <a:srgbClr val="00ABF8"/>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28"/>
        <p:cNvGrpSpPr/>
        <p:nvPr/>
      </p:nvGrpSpPr>
      <p:grpSpPr>
        <a:xfrm>
          <a:off x="0" y="0"/>
          <a:ext cx="0" cy="0"/>
          <a:chOff x="0" y="0"/>
          <a:chExt cx="0" cy="0"/>
        </a:xfrm>
      </p:grpSpPr>
      <p:cxnSp>
        <p:nvCxnSpPr>
          <p:cNvPr id="129" name="Google Shape;129;p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30" name="Google Shape;130;p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31" name="Google Shape;131;p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32" name="Google Shape;132;p6"/>
          <p:cNvSpPr txBox="1">
            <a:spLocks noGrp="1"/>
          </p:cNvSpPr>
          <p:nvPr>
            <p:ph type="ctrTitle"/>
          </p:nvPr>
        </p:nvSpPr>
        <p:spPr>
          <a:xfrm>
            <a:off x="422424" y="623576"/>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4500" b="1">
                <a:solidFill>
                  <a:srgbClr val="1C4587"/>
                </a:solidFill>
                <a:latin typeface="Roboto"/>
                <a:ea typeface="Roboto"/>
                <a:cs typeface="Roboto"/>
                <a:sym typeface="Roboto"/>
              </a:rPr>
              <a:t>   La ley de Moore y el Ministerio Público</a:t>
            </a:r>
            <a:endParaRPr sz="4500" b="1" i="0" u="none" strike="noStrike" cap="none">
              <a:solidFill>
                <a:srgbClr val="00ABF8"/>
              </a:solidFill>
              <a:latin typeface="Roboto"/>
              <a:ea typeface="Roboto"/>
              <a:cs typeface="Roboto"/>
              <a:sym typeface="Roboto"/>
            </a:endParaRPr>
          </a:p>
        </p:txBody>
      </p:sp>
      <p:sp>
        <p:nvSpPr>
          <p:cNvPr id="133" name="Google Shape;133;p6"/>
          <p:cNvSpPr txBox="1">
            <a:spLocks noGrp="1"/>
          </p:cNvSpPr>
          <p:nvPr>
            <p:ph type="ctrTitle"/>
          </p:nvPr>
        </p:nvSpPr>
        <p:spPr>
          <a:xfrm>
            <a:off x="652887" y="3813738"/>
            <a:ext cx="10962300" cy="655200"/>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ABF8"/>
              </a:buClr>
              <a:buSzPts val="4000"/>
              <a:buFont typeface="Roboto Light"/>
              <a:buNone/>
            </a:pPr>
            <a:r>
              <a:rPr lang="es-AR" sz="4500">
                <a:solidFill>
                  <a:srgbClr val="1155CC"/>
                </a:solidFill>
              </a:rPr>
              <a:t>Aceleración del proceso de transformación institucional</a:t>
            </a:r>
            <a:endParaRPr sz="4500">
              <a:solidFill>
                <a:srgbClr val="1155CC"/>
              </a:solidFill>
            </a:endParaRPr>
          </a:p>
        </p:txBody>
      </p:sp>
      <p:pic>
        <p:nvPicPr>
          <p:cNvPr id="134" name="Google Shape;134;p6"/>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57"/>
        <p:cNvGrpSpPr/>
        <p:nvPr/>
      </p:nvGrpSpPr>
      <p:grpSpPr>
        <a:xfrm>
          <a:off x="0" y="0"/>
          <a:ext cx="0" cy="0"/>
          <a:chOff x="0" y="0"/>
          <a:chExt cx="0" cy="0"/>
        </a:xfrm>
      </p:grpSpPr>
      <p:cxnSp>
        <p:nvCxnSpPr>
          <p:cNvPr id="658" name="Google Shape;658;p5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59" name="Google Shape;659;p5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60" name="Google Shape;660;p5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661" name="Google Shape;661;p57"/>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662" name="Google Shape;662;p57"/>
          <p:cNvPicPr preferRelativeResize="0"/>
          <p:nvPr/>
        </p:nvPicPr>
        <p:blipFill rotWithShape="1">
          <a:blip r:embed="rId4">
            <a:alphaModFix/>
          </a:blip>
          <a:srcRect t="3166"/>
          <a:stretch/>
        </p:blipFill>
        <p:spPr>
          <a:xfrm>
            <a:off x="665850" y="1445775"/>
            <a:ext cx="10165150" cy="4917351"/>
          </a:xfrm>
          <a:prstGeom prst="rect">
            <a:avLst/>
          </a:prstGeom>
          <a:noFill/>
          <a:ln>
            <a:noFill/>
          </a:ln>
        </p:spPr>
      </p:pic>
      <p:pic>
        <p:nvPicPr>
          <p:cNvPr id="663" name="Google Shape;663;p57"/>
          <p:cNvPicPr preferRelativeResize="0"/>
          <p:nvPr/>
        </p:nvPicPr>
        <p:blipFill rotWithShape="1">
          <a:blip r:embed="rId5">
            <a:alphaModFix/>
          </a:blip>
          <a:srcRect l="21661" r="17947" b="12958"/>
          <a:stretch/>
        </p:blipFill>
        <p:spPr>
          <a:xfrm>
            <a:off x="11427875" y="267700"/>
            <a:ext cx="658800" cy="949475"/>
          </a:xfrm>
          <a:prstGeom prst="rect">
            <a:avLst/>
          </a:prstGeom>
          <a:noFill/>
          <a:ln>
            <a:noFill/>
          </a:ln>
        </p:spPr>
      </p:pic>
      <p:sp>
        <p:nvSpPr>
          <p:cNvPr id="664" name="Google Shape;664;p57"/>
          <p:cNvSpPr txBox="1">
            <a:spLocks noGrp="1"/>
          </p:cNvSpPr>
          <p:nvPr>
            <p:ph type="ctrTitle"/>
          </p:nvPr>
        </p:nvSpPr>
        <p:spPr>
          <a:xfrm>
            <a:off x="138475" y="5862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Presencia en barrios con población </a:t>
            </a:r>
            <a:endParaRPr sz="3700" b="1">
              <a:solidFill>
                <a:srgbClr val="1C4587"/>
              </a:solidFill>
              <a:latin typeface="Roboto"/>
              <a:ea typeface="Roboto"/>
              <a:cs typeface="Roboto"/>
              <a:sym typeface="Roboto"/>
            </a:endParaRPr>
          </a:p>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en situación de vulnerabilidad</a:t>
            </a:r>
            <a:endParaRPr sz="3700" b="1" i="0" u="none" strike="noStrike" cap="none">
              <a:solidFill>
                <a:srgbClr val="00ABF8"/>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68"/>
        <p:cNvGrpSpPr/>
        <p:nvPr/>
      </p:nvGrpSpPr>
      <p:grpSpPr>
        <a:xfrm>
          <a:off x="0" y="0"/>
          <a:ext cx="0" cy="0"/>
          <a:chOff x="0" y="0"/>
          <a:chExt cx="0" cy="0"/>
        </a:xfrm>
      </p:grpSpPr>
      <p:cxnSp>
        <p:nvCxnSpPr>
          <p:cNvPr id="669" name="Google Shape;669;p5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70" name="Google Shape;670;p5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71" name="Google Shape;671;p5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672" name="Google Shape;672;p58"/>
          <p:cNvPicPr preferRelativeResize="0"/>
          <p:nvPr/>
        </p:nvPicPr>
        <p:blipFill rotWithShape="1">
          <a:blip r:embed="rId3">
            <a:alphaModFix/>
          </a:blip>
          <a:srcRect l="21661" r="17947" b="12958"/>
          <a:stretch/>
        </p:blipFill>
        <p:spPr>
          <a:xfrm>
            <a:off x="11383925" y="92888"/>
            <a:ext cx="658800" cy="949475"/>
          </a:xfrm>
          <a:prstGeom prst="rect">
            <a:avLst/>
          </a:prstGeom>
          <a:noFill/>
          <a:ln>
            <a:noFill/>
          </a:ln>
        </p:spPr>
      </p:pic>
      <p:sp>
        <p:nvSpPr>
          <p:cNvPr id="673" name="Google Shape;673;p58"/>
          <p:cNvSpPr txBox="1"/>
          <p:nvPr/>
        </p:nvSpPr>
        <p:spPr>
          <a:xfrm>
            <a:off x="232275" y="1521013"/>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Octubre 2019: Inauguración de los Centros Integrales de Justicia (CIJ) en los barrios Costa Esperanza (San Martín), Libertad (Almirante Brown), Itatí (Quilmes) y Carlos Gardel (Morón)</a:t>
            </a:r>
            <a:endParaRPr sz="1200" b="0" i="0" u="none" strike="noStrike" cap="none">
              <a:solidFill>
                <a:srgbClr val="000000"/>
              </a:solidFill>
              <a:latin typeface="Times New Roman"/>
              <a:ea typeface="Times New Roman"/>
              <a:cs typeface="Times New Roman"/>
              <a:sym typeface="Times New Roman"/>
            </a:endParaRPr>
          </a:p>
          <a:p>
            <a:pPr marL="0" marR="0" lvl="0" indent="0" algn="just" rtl="0">
              <a:lnSpc>
                <a:spcPct val="115000"/>
              </a:lnSpc>
              <a:spcBef>
                <a:spcPts val="80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45720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 name="Google Shape;674;p58"/>
          <p:cNvPicPr preferRelativeResize="0"/>
          <p:nvPr/>
        </p:nvPicPr>
        <p:blipFill rotWithShape="1">
          <a:blip r:embed="rId4">
            <a:alphaModFix/>
          </a:blip>
          <a:srcRect/>
          <a:stretch/>
        </p:blipFill>
        <p:spPr>
          <a:xfrm>
            <a:off x="270625" y="3400100"/>
            <a:ext cx="5675650" cy="3205050"/>
          </a:xfrm>
          <a:prstGeom prst="rect">
            <a:avLst/>
          </a:prstGeom>
          <a:noFill/>
          <a:ln>
            <a:noFill/>
          </a:ln>
        </p:spPr>
      </p:pic>
      <p:pic>
        <p:nvPicPr>
          <p:cNvPr id="675" name="Google Shape;675;p58"/>
          <p:cNvPicPr preferRelativeResize="0"/>
          <p:nvPr/>
        </p:nvPicPr>
        <p:blipFill rotWithShape="1">
          <a:blip r:embed="rId5">
            <a:alphaModFix/>
          </a:blip>
          <a:srcRect/>
          <a:stretch/>
        </p:blipFill>
        <p:spPr>
          <a:xfrm>
            <a:off x="6217125" y="3400100"/>
            <a:ext cx="5675662" cy="3205050"/>
          </a:xfrm>
          <a:prstGeom prst="rect">
            <a:avLst/>
          </a:prstGeom>
          <a:noFill/>
          <a:ln>
            <a:noFill/>
          </a:ln>
        </p:spPr>
      </p:pic>
      <p:sp>
        <p:nvSpPr>
          <p:cNvPr id="676" name="Google Shape;676;p58"/>
          <p:cNvSpPr txBox="1">
            <a:spLocks noGrp="1"/>
          </p:cNvSpPr>
          <p:nvPr>
            <p:ph type="ctrTitle"/>
          </p:nvPr>
        </p:nvSpPr>
        <p:spPr>
          <a:xfrm>
            <a:off x="138475" y="5862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Presencia en barrios con población </a:t>
            </a:r>
            <a:endParaRPr sz="3700" b="1">
              <a:solidFill>
                <a:srgbClr val="1C4587"/>
              </a:solidFill>
              <a:latin typeface="Roboto"/>
              <a:ea typeface="Roboto"/>
              <a:cs typeface="Roboto"/>
              <a:sym typeface="Roboto"/>
            </a:endParaRPr>
          </a:p>
          <a:p>
            <a:pPr marL="0" marR="0" lvl="0" indent="0" algn="l" rtl="0">
              <a:lnSpc>
                <a:spcPct val="90000"/>
              </a:lnSpc>
              <a:spcBef>
                <a:spcPts val="0"/>
              </a:spcBef>
              <a:spcAft>
                <a:spcPts val="0"/>
              </a:spcAft>
              <a:buSzPts val="4000"/>
              <a:buNone/>
            </a:pPr>
            <a:r>
              <a:rPr lang="es-AR" sz="3700" b="1">
                <a:solidFill>
                  <a:srgbClr val="1C4587"/>
                </a:solidFill>
                <a:latin typeface="Roboto"/>
                <a:ea typeface="Roboto"/>
                <a:cs typeface="Roboto"/>
                <a:sym typeface="Roboto"/>
              </a:rPr>
              <a:t>en situación de vulnerabilidad</a:t>
            </a:r>
            <a:endParaRPr sz="3700" b="1" i="0" u="none" strike="noStrike" cap="none">
              <a:solidFill>
                <a:srgbClr val="00ABF8"/>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80"/>
        <p:cNvGrpSpPr/>
        <p:nvPr/>
      </p:nvGrpSpPr>
      <p:grpSpPr>
        <a:xfrm>
          <a:off x="0" y="0"/>
          <a:ext cx="0" cy="0"/>
          <a:chOff x="0" y="0"/>
          <a:chExt cx="0" cy="0"/>
        </a:xfrm>
      </p:grpSpPr>
      <p:cxnSp>
        <p:nvCxnSpPr>
          <p:cNvPr id="681" name="Google Shape;681;p5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82" name="Google Shape;682;p5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683" name="Google Shape;683;p5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84" name="Google Shape;684;p59"/>
          <p:cNvSpPr txBox="1">
            <a:spLocks noGrp="1"/>
          </p:cNvSpPr>
          <p:nvPr>
            <p:ph type="ctrTitle"/>
          </p:nvPr>
        </p:nvSpPr>
        <p:spPr>
          <a:xfrm>
            <a:off x="322411"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Patronato de Liberados</a:t>
            </a:r>
            <a:endParaRPr sz="4000" b="1" i="0" u="none" strike="noStrike" cap="none">
              <a:solidFill>
                <a:srgbClr val="00ABF8"/>
              </a:solidFill>
              <a:latin typeface="Roboto"/>
              <a:ea typeface="Roboto"/>
              <a:cs typeface="Roboto"/>
              <a:sym typeface="Roboto"/>
            </a:endParaRPr>
          </a:p>
        </p:txBody>
      </p:sp>
      <p:sp>
        <p:nvSpPr>
          <p:cNvPr id="685" name="Google Shape;685;p59"/>
          <p:cNvSpPr txBox="1"/>
          <p:nvPr/>
        </p:nvSpPr>
        <p:spPr>
          <a:xfrm>
            <a:off x="422425" y="2843338"/>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6" name="Google Shape;686;p59"/>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687" name="Google Shape;687;p59"/>
          <p:cNvSpPr txBox="1"/>
          <p:nvPr/>
        </p:nvSpPr>
        <p:spPr>
          <a:xfrm>
            <a:off x="280525" y="1554963"/>
            <a:ext cx="111390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30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Origen del proyecto institucional: Convenio de Cooperación entre el MPBA y la Secretaría de Derechos Humanos de la PBA (3/7/2017)</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30000"/>
              </a:lnSpc>
              <a:spcBef>
                <a:spcPts val="80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-Implementación de las Resoluciones PG N° 624/17, 849/17 y 1/18</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30000"/>
              </a:lnSpc>
              <a:spcBef>
                <a:spcPts val="80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-Oficinas de Coordinación con el Patronato de Liberados en 18 departamentos judiciales </a:t>
            </a:r>
            <a:r>
              <a:rPr lang="es-AR" sz="2700" b="0" i="0" u="none" strike="noStrike" cap="none">
                <a:solidFill>
                  <a:srgbClr val="1C4587"/>
                </a:solidFill>
                <a:latin typeface="Roboto Light"/>
                <a:ea typeface="Roboto Light"/>
                <a:cs typeface="Roboto Light"/>
                <a:sym typeface="Roboto Light"/>
              </a:rPr>
              <a:t>(en agosto 2019 se sumó Mar del Plata)</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30000"/>
              </a:lnSpc>
              <a:spcBef>
                <a:spcPts val="80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-26.291 personas migradas</a:t>
            </a:r>
            <a:r>
              <a:rPr lang="es-AR" sz="2700" b="0" i="0" u="none" strike="noStrike" cap="none">
                <a:solidFill>
                  <a:srgbClr val="1C4587"/>
                </a:solidFill>
                <a:latin typeface="Roboto Light"/>
                <a:ea typeface="Roboto Light"/>
                <a:cs typeface="Roboto Light"/>
                <a:sym typeface="Roboto Light"/>
              </a:rPr>
              <a:t> desde la Secretaría de Derechos Humanos al MPBA</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50000"/>
              </a:lnSpc>
              <a:spcBef>
                <a:spcPts val="80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0" marR="0" lvl="0" indent="0" algn="just" rtl="0">
              <a:lnSpc>
                <a:spcPct val="115000"/>
              </a:lnSpc>
              <a:spcBef>
                <a:spcPts val="80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p:txBody>
      </p:sp>
      <p:pic>
        <p:nvPicPr>
          <p:cNvPr id="688" name="Google Shape;688;p59"/>
          <p:cNvPicPr preferRelativeResize="0"/>
          <p:nvPr/>
        </p:nvPicPr>
        <p:blipFill rotWithShape="1">
          <a:blip r:embed="rId4">
            <a:alphaModFix/>
          </a:blip>
          <a:srcRect/>
          <a:stretch/>
        </p:blipFill>
        <p:spPr>
          <a:xfrm>
            <a:off x="10713200" y="132675"/>
            <a:ext cx="1112700" cy="1112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92"/>
        <p:cNvGrpSpPr/>
        <p:nvPr/>
      </p:nvGrpSpPr>
      <p:grpSpPr>
        <a:xfrm>
          <a:off x="0" y="0"/>
          <a:ext cx="0" cy="0"/>
          <a:chOff x="0" y="0"/>
          <a:chExt cx="0" cy="0"/>
        </a:xfrm>
      </p:grpSpPr>
      <p:cxnSp>
        <p:nvCxnSpPr>
          <p:cNvPr id="693" name="Google Shape;693;p6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694" name="Google Shape;694;p6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695" name="Google Shape;695;p61"/>
          <p:cNvPicPr preferRelativeResize="0"/>
          <p:nvPr/>
        </p:nvPicPr>
        <p:blipFill rotWithShape="1">
          <a:blip r:embed="rId3">
            <a:alphaModFix/>
          </a:blip>
          <a:srcRect l="29837" t="7667" r="28409" b="9169"/>
          <a:stretch/>
        </p:blipFill>
        <p:spPr>
          <a:xfrm>
            <a:off x="11358625" y="114275"/>
            <a:ext cx="728055" cy="761249"/>
          </a:xfrm>
          <a:prstGeom prst="rect">
            <a:avLst/>
          </a:prstGeom>
          <a:noFill/>
          <a:ln>
            <a:noFill/>
          </a:ln>
        </p:spPr>
      </p:pic>
      <p:sp>
        <p:nvSpPr>
          <p:cNvPr id="696" name="Google Shape;696;p61"/>
          <p:cNvSpPr txBox="1"/>
          <p:nvPr/>
        </p:nvSpPr>
        <p:spPr>
          <a:xfrm>
            <a:off x="422425" y="19895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-Convenio con el Ministerio de Seguridad a raíz del cual se desarrolló la integración del SIMP Penal con la App a través de una </a:t>
            </a:r>
            <a:r>
              <a:rPr lang="es-AR" sz="2700" b="1" i="0" u="none" strike="noStrike" cap="none">
                <a:solidFill>
                  <a:srgbClr val="1C4587"/>
                </a:solidFill>
                <a:latin typeface="Roboto"/>
                <a:ea typeface="Roboto"/>
                <a:cs typeface="Roboto"/>
                <a:sym typeface="Roboto"/>
              </a:rPr>
              <a:t>API Rest</a:t>
            </a:r>
            <a:endParaRPr sz="2700" b="1"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-Una vez presentada la denuncia, el ciudadano tiene a su disposición el número de proceso penal y los datos de la fiscalía interviniente</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-Este mecanismo se replicó luego a las denuncias ingresadas por las comisarías a través de la </a:t>
            </a:r>
            <a:r>
              <a:rPr lang="es-AR" sz="2700" b="1" i="0" u="none" strike="noStrike" cap="none">
                <a:solidFill>
                  <a:srgbClr val="1C4587"/>
                </a:solidFill>
                <a:latin typeface="Roboto"/>
                <a:ea typeface="Roboto"/>
                <a:cs typeface="Roboto"/>
                <a:sym typeface="Roboto"/>
              </a:rPr>
              <a:t>integración del SIMP con el Sistema de Información Delictual </a:t>
            </a:r>
            <a:r>
              <a:rPr lang="es-AR" sz="2700" b="0" i="0" u="none" strike="noStrike" cap="none">
                <a:solidFill>
                  <a:srgbClr val="1C4587"/>
                </a:solidFill>
                <a:latin typeface="Roboto Light"/>
                <a:ea typeface="Roboto Light"/>
                <a:cs typeface="Roboto Light"/>
                <a:sym typeface="Roboto Light"/>
              </a:rPr>
              <a:t>(SID)</a:t>
            </a: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7" name="Google Shape;697;p61"/>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698" name="Google Shape;698;p61"/>
          <p:cNvSpPr txBox="1">
            <a:spLocks noGrp="1"/>
          </p:cNvSpPr>
          <p:nvPr>
            <p:ph type="ctrTitle"/>
          </p:nvPr>
        </p:nvSpPr>
        <p:spPr>
          <a:xfrm>
            <a:off x="232275" y="484225"/>
            <a:ext cx="10956600" cy="102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700">
                <a:solidFill>
                  <a:srgbClr val="1155CC"/>
                </a:solidFill>
              </a:rPr>
              <a:t>3. El valor de las relaciones entre organizaciones y sistemas: Integración con Seguridad Provincia</a:t>
            </a:r>
            <a:endParaRPr sz="3700" b="0" i="0" u="none" strike="noStrike" cap="none">
              <a:solidFill>
                <a:srgbClr val="1155CC"/>
              </a:solidFill>
              <a:latin typeface="Roboto Light"/>
              <a:ea typeface="Roboto Light"/>
              <a:cs typeface="Roboto Light"/>
              <a:sym typeface="Roboto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02"/>
        <p:cNvGrpSpPr/>
        <p:nvPr/>
      </p:nvGrpSpPr>
      <p:grpSpPr>
        <a:xfrm>
          <a:off x="0" y="0"/>
          <a:ext cx="0" cy="0"/>
          <a:chOff x="0" y="0"/>
          <a:chExt cx="0" cy="0"/>
        </a:xfrm>
      </p:grpSpPr>
      <p:cxnSp>
        <p:nvCxnSpPr>
          <p:cNvPr id="703" name="Google Shape;703;p6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04" name="Google Shape;704;p6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05" name="Google Shape;705;p62"/>
          <p:cNvPicPr preferRelativeResize="0"/>
          <p:nvPr/>
        </p:nvPicPr>
        <p:blipFill rotWithShape="1">
          <a:blip r:embed="rId3">
            <a:alphaModFix/>
          </a:blip>
          <a:srcRect l="29837" t="7667" r="28409" b="9170"/>
          <a:stretch/>
        </p:blipFill>
        <p:spPr>
          <a:xfrm>
            <a:off x="11358625" y="114275"/>
            <a:ext cx="728055" cy="761249"/>
          </a:xfrm>
          <a:prstGeom prst="rect">
            <a:avLst/>
          </a:prstGeom>
          <a:noFill/>
          <a:ln>
            <a:noFill/>
          </a:ln>
        </p:spPr>
      </p:pic>
      <p:sp>
        <p:nvSpPr>
          <p:cNvPr id="706" name="Google Shape;706;p62"/>
          <p:cNvSpPr txBox="1"/>
          <p:nvPr/>
        </p:nvSpPr>
        <p:spPr>
          <a:xfrm>
            <a:off x="422425" y="19895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2019</a:t>
            </a:r>
            <a:endParaRPr sz="27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Estadísticas</a:t>
            </a:r>
            <a:endParaRPr sz="2700" b="1" i="0" u="none" strike="noStrike" cap="none">
              <a:solidFill>
                <a:srgbClr val="1C4587"/>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7" name="Google Shape;707;p62"/>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708" name="Google Shape;708;p62"/>
          <p:cNvSpPr txBox="1">
            <a:spLocks noGrp="1"/>
          </p:cNvSpPr>
          <p:nvPr>
            <p:ph type="ctrTitle"/>
          </p:nvPr>
        </p:nvSpPr>
        <p:spPr>
          <a:xfrm>
            <a:off x="232275" y="484225"/>
            <a:ext cx="10956600" cy="102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700">
                <a:solidFill>
                  <a:srgbClr val="1155CC"/>
                </a:solidFill>
              </a:rPr>
              <a:t>3. El valor de las relaciones entre organizaciones y sistemas: Integración con Seguridad Provincia</a:t>
            </a:r>
            <a:endParaRPr sz="3700" b="0" i="0" u="none" strike="noStrike" cap="none">
              <a:solidFill>
                <a:srgbClr val="1155CC"/>
              </a:solidFill>
              <a:latin typeface="Roboto Light"/>
              <a:ea typeface="Roboto Light"/>
              <a:cs typeface="Roboto Light"/>
              <a:sym typeface="Roboto Light"/>
            </a:endParaRPr>
          </a:p>
        </p:txBody>
      </p:sp>
      <p:pic>
        <p:nvPicPr>
          <p:cNvPr id="709" name="Google Shape;709;p62"/>
          <p:cNvPicPr preferRelativeResize="0"/>
          <p:nvPr/>
        </p:nvPicPr>
        <p:blipFill rotWithShape="1">
          <a:blip r:embed="rId5">
            <a:alphaModFix/>
          </a:blip>
          <a:srcRect/>
          <a:stretch/>
        </p:blipFill>
        <p:spPr>
          <a:xfrm>
            <a:off x="3417194" y="1880168"/>
            <a:ext cx="4865667" cy="486566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13"/>
        <p:cNvGrpSpPr/>
        <p:nvPr/>
      </p:nvGrpSpPr>
      <p:grpSpPr>
        <a:xfrm>
          <a:off x="0" y="0"/>
          <a:ext cx="0" cy="0"/>
          <a:chOff x="0" y="0"/>
          <a:chExt cx="0" cy="0"/>
        </a:xfrm>
      </p:grpSpPr>
      <p:cxnSp>
        <p:nvCxnSpPr>
          <p:cNvPr id="714" name="Google Shape;714;p6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15" name="Google Shape;715;p6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16" name="Google Shape;716;p63"/>
          <p:cNvPicPr preferRelativeResize="0"/>
          <p:nvPr/>
        </p:nvPicPr>
        <p:blipFill rotWithShape="1">
          <a:blip r:embed="rId3">
            <a:alphaModFix/>
          </a:blip>
          <a:srcRect l="29837" t="7667" r="28409" b="9170"/>
          <a:stretch/>
        </p:blipFill>
        <p:spPr>
          <a:xfrm>
            <a:off x="11358625" y="114275"/>
            <a:ext cx="728055" cy="761249"/>
          </a:xfrm>
          <a:prstGeom prst="rect">
            <a:avLst/>
          </a:prstGeom>
          <a:noFill/>
          <a:ln>
            <a:noFill/>
          </a:ln>
        </p:spPr>
      </p:pic>
      <p:sp>
        <p:nvSpPr>
          <p:cNvPr id="717" name="Google Shape;717;p63"/>
          <p:cNvSpPr txBox="1"/>
          <p:nvPr/>
        </p:nvSpPr>
        <p:spPr>
          <a:xfrm>
            <a:off x="422425" y="19895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endParaRPr sz="2700" b="1" i="0" u="none" strike="noStrike" cap="none">
              <a:solidFill>
                <a:srgbClr val="1C4587"/>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p63"/>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719" name="Google Shape;719;p63"/>
          <p:cNvSpPr txBox="1">
            <a:spLocks noGrp="1"/>
          </p:cNvSpPr>
          <p:nvPr>
            <p:ph type="ctrTitle"/>
          </p:nvPr>
        </p:nvSpPr>
        <p:spPr>
          <a:xfrm>
            <a:off x="232275" y="484225"/>
            <a:ext cx="10956600" cy="102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700">
                <a:solidFill>
                  <a:srgbClr val="1155CC"/>
                </a:solidFill>
              </a:rPr>
              <a:t>3. El valor de las relaciones entre organizaciones y sistemas: Integración con Seguridad Provincia</a:t>
            </a:r>
            <a:endParaRPr sz="3700" b="0" i="0" u="none" strike="noStrike" cap="none">
              <a:solidFill>
                <a:srgbClr val="1155CC"/>
              </a:solidFill>
              <a:latin typeface="Roboto Light"/>
              <a:ea typeface="Roboto Light"/>
              <a:cs typeface="Roboto Light"/>
              <a:sym typeface="Roboto Light"/>
            </a:endParaRPr>
          </a:p>
        </p:txBody>
      </p:sp>
      <p:pic>
        <p:nvPicPr>
          <p:cNvPr id="720" name="Google Shape;720;p63"/>
          <p:cNvPicPr preferRelativeResize="0"/>
          <p:nvPr/>
        </p:nvPicPr>
        <p:blipFill rotWithShape="1">
          <a:blip r:embed="rId5">
            <a:alphaModFix/>
          </a:blip>
          <a:srcRect/>
          <a:stretch/>
        </p:blipFill>
        <p:spPr>
          <a:xfrm>
            <a:off x="2903976" y="2077024"/>
            <a:ext cx="6777147" cy="4472902"/>
          </a:xfrm>
          <a:prstGeom prst="rect">
            <a:avLst/>
          </a:prstGeom>
          <a:noFill/>
          <a:ln>
            <a:noFill/>
          </a:ln>
        </p:spPr>
      </p:pic>
      <p:sp>
        <p:nvSpPr>
          <p:cNvPr id="721" name="Google Shape;721;p63"/>
          <p:cNvSpPr txBox="1"/>
          <p:nvPr/>
        </p:nvSpPr>
        <p:spPr>
          <a:xfrm>
            <a:off x="422425" y="19895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2019</a:t>
            </a:r>
            <a:endParaRPr sz="27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700"/>
              <a:buFont typeface="Arial"/>
              <a:buNone/>
            </a:pPr>
            <a:r>
              <a:rPr lang="es-AR" sz="2700" b="1" i="0" u="none" strike="noStrike" cap="none">
                <a:solidFill>
                  <a:srgbClr val="1C4587"/>
                </a:solidFill>
                <a:latin typeface="Roboto"/>
                <a:ea typeface="Roboto"/>
                <a:cs typeface="Roboto"/>
                <a:sym typeface="Roboto"/>
              </a:rPr>
              <a:t>Estadísticas</a:t>
            </a:r>
            <a:endParaRPr sz="2700" b="1" i="0" u="none" strike="noStrike" cap="none">
              <a:solidFill>
                <a:srgbClr val="1C4587"/>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25"/>
        <p:cNvGrpSpPr/>
        <p:nvPr/>
      </p:nvGrpSpPr>
      <p:grpSpPr>
        <a:xfrm>
          <a:off x="0" y="0"/>
          <a:ext cx="0" cy="0"/>
          <a:chOff x="0" y="0"/>
          <a:chExt cx="0" cy="0"/>
        </a:xfrm>
      </p:grpSpPr>
      <p:cxnSp>
        <p:nvCxnSpPr>
          <p:cNvPr id="726" name="Google Shape;726;p6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27" name="Google Shape;727;p6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28" name="Google Shape;728;p6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29" name="Google Shape;729;p66"/>
          <p:cNvSpPr txBox="1"/>
          <p:nvPr/>
        </p:nvSpPr>
        <p:spPr>
          <a:xfrm>
            <a:off x="422421" y="19962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a:t>
            </a:r>
            <a:r>
              <a:rPr lang="es-AR" sz="2700" b="1" i="0" u="none" strike="noStrike" cap="none">
                <a:solidFill>
                  <a:srgbClr val="1C4587"/>
                </a:solidFill>
                <a:latin typeface="Roboto"/>
                <a:ea typeface="Roboto"/>
                <a:cs typeface="Roboto"/>
                <a:sym typeface="Roboto"/>
              </a:rPr>
              <a:t>Principio de unidad del Estado</a:t>
            </a:r>
            <a:r>
              <a:rPr lang="es-AR" sz="2700" b="0" i="0" u="none" strike="noStrike" cap="none">
                <a:solidFill>
                  <a:srgbClr val="1C4587"/>
                </a:solidFill>
                <a:latin typeface="Roboto Light"/>
                <a:ea typeface="Roboto Light"/>
                <a:cs typeface="Roboto Light"/>
                <a:sym typeface="Roboto Light"/>
              </a:rPr>
              <a:t>: convenio marco para optimizar la prestación de los servicios que se brindan a la comunidad desde el gobierno local y desde el MPBA en el ámbito de sus respectivas competencias</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-Convenios específicos de capacitación, cooperación tecnológica e información estadística, entre otros</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r>
              <a:rPr lang="es-AR" sz="2700" b="0" i="0" u="none" strike="noStrike" cap="none">
                <a:solidFill>
                  <a:srgbClr val="1C4587"/>
                </a:solidFill>
                <a:latin typeface="Roboto Light"/>
                <a:ea typeface="Roboto Light"/>
                <a:cs typeface="Roboto Light"/>
                <a:sym typeface="Roboto Light"/>
              </a:rPr>
              <a:t>-Convenios suscritos con </a:t>
            </a:r>
            <a:r>
              <a:rPr lang="es-AR" sz="2700" b="1" i="0" u="none" strike="noStrike" cap="none">
                <a:solidFill>
                  <a:srgbClr val="1C4587"/>
                </a:solidFill>
                <a:latin typeface="Roboto"/>
                <a:ea typeface="Roboto"/>
                <a:cs typeface="Roboto"/>
                <a:sym typeface="Roboto"/>
              </a:rPr>
              <a:t>50 municipios</a:t>
            </a:r>
            <a:r>
              <a:rPr lang="es-AR" sz="2700" b="0" i="0" u="none" strike="noStrike" cap="none">
                <a:solidFill>
                  <a:srgbClr val="1C4587"/>
                </a:solidFill>
                <a:latin typeface="Roboto Light"/>
                <a:ea typeface="Roboto Light"/>
                <a:cs typeface="Roboto Light"/>
                <a:sym typeface="Roboto Light"/>
              </a:rPr>
              <a:t> a la fecha</a:t>
            </a: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p66"/>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731" name="Google Shape;731;p66"/>
          <p:cNvSpPr txBox="1">
            <a:spLocks noGrp="1"/>
          </p:cNvSpPr>
          <p:nvPr>
            <p:ph type="ctrTitle"/>
          </p:nvPr>
        </p:nvSpPr>
        <p:spPr>
          <a:xfrm>
            <a:off x="312421" y="773425"/>
            <a:ext cx="11268900" cy="655200"/>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SzPts val="4000"/>
              <a:buNone/>
            </a:pPr>
            <a:r>
              <a:rPr lang="es-AR" sz="3600">
                <a:solidFill>
                  <a:srgbClr val="1155CC"/>
                </a:solidFill>
              </a:rPr>
              <a:t>3. El valor de las relaciones entre organizaciones </a:t>
            </a:r>
            <a:endParaRPr sz="3600">
              <a:solidFill>
                <a:srgbClr val="1155CC"/>
              </a:solidFill>
            </a:endParaRPr>
          </a:p>
          <a:p>
            <a:pPr marL="0" lvl="0" indent="0" algn="just" rtl="0">
              <a:lnSpc>
                <a:spcPct val="90000"/>
              </a:lnSpc>
              <a:spcBef>
                <a:spcPts val="0"/>
              </a:spcBef>
              <a:spcAft>
                <a:spcPts val="0"/>
              </a:spcAft>
              <a:buSzPts val="4000"/>
              <a:buNone/>
            </a:pPr>
            <a:r>
              <a:rPr lang="es-AR" sz="3600">
                <a:solidFill>
                  <a:srgbClr val="1155CC"/>
                </a:solidFill>
              </a:rPr>
              <a:t>y sistemas: Integración interinstitucional</a:t>
            </a:r>
            <a:endParaRPr sz="3600" b="0" i="0" u="none" strike="noStrike" cap="none">
              <a:solidFill>
                <a:srgbClr val="1155CC"/>
              </a:solidFill>
              <a:latin typeface="Roboto Light"/>
              <a:ea typeface="Roboto Light"/>
              <a:cs typeface="Roboto Light"/>
              <a:sym typeface="Roboto Light"/>
            </a:endParaRPr>
          </a:p>
        </p:txBody>
      </p:sp>
      <p:pic>
        <p:nvPicPr>
          <p:cNvPr id="732" name="Google Shape;732;p66"/>
          <p:cNvPicPr preferRelativeResize="0"/>
          <p:nvPr/>
        </p:nvPicPr>
        <p:blipFill rotWithShape="1">
          <a:blip r:embed="rId4">
            <a:alphaModFix/>
          </a:blip>
          <a:srcRect/>
          <a:stretch/>
        </p:blipFill>
        <p:spPr>
          <a:xfrm>
            <a:off x="11061950" y="0"/>
            <a:ext cx="1024725" cy="10247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36"/>
        <p:cNvGrpSpPr/>
        <p:nvPr/>
      </p:nvGrpSpPr>
      <p:grpSpPr>
        <a:xfrm>
          <a:off x="0" y="0"/>
          <a:ext cx="0" cy="0"/>
          <a:chOff x="0" y="0"/>
          <a:chExt cx="0" cy="0"/>
        </a:xfrm>
      </p:grpSpPr>
      <p:cxnSp>
        <p:nvCxnSpPr>
          <p:cNvPr id="737" name="Google Shape;737;p6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38" name="Google Shape;738;p6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39" name="Google Shape;739;p6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40" name="Google Shape;740;p68"/>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4. La fuerza del infinito. La nube - Supernova</a:t>
            </a:r>
            <a:endParaRPr sz="4000" b="0" i="0" u="none" strike="noStrike" cap="none">
              <a:solidFill>
                <a:srgbClr val="1155CC"/>
              </a:solidFill>
              <a:latin typeface="Roboto Light"/>
              <a:ea typeface="Roboto Light"/>
              <a:cs typeface="Roboto Light"/>
              <a:sym typeface="Roboto Light"/>
            </a:endParaRPr>
          </a:p>
        </p:txBody>
      </p:sp>
      <p:pic>
        <p:nvPicPr>
          <p:cNvPr id="741" name="Google Shape;741;p68"/>
          <p:cNvPicPr preferRelativeResize="0"/>
          <p:nvPr/>
        </p:nvPicPr>
        <p:blipFill rotWithShape="1">
          <a:blip r:embed="rId3">
            <a:alphaModFix/>
          </a:blip>
          <a:srcRect l="13804" t="20259" r="13804" b="18583"/>
          <a:stretch/>
        </p:blipFill>
        <p:spPr>
          <a:xfrm>
            <a:off x="10878727" y="147697"/>
            <a:ext cx="1042417" cy="880605"/>
          </a:xfrm>
          <a:prstGeom prst="rect">
            <a:avLst/>
          </a:prstGeom>
          <a:noFill/>
          <a:ln>
            <a:noFill/>
          </a:ln>
        </p:spPr>
      </p:pic>
      <p:pic>
        <p:nvPicPr>
          <p:cNvPr id="742" name="Google Shape;742;p68"/>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743" name="Google Shape;743;p68"/>
          <p:cNvSpPr txBox="1"/>
          <p:nvPr/>
        </p:nvSpPr>
        <p:spPr>
          <a:xfrm>
            <a:off x="422425" y="1151436"/>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AR" sz="2350" b="0" i="0" u="none" strike="noStrike" cap="none">
                <a:solidFill>
                  <a:srgbClr val="1C4587"/>
                </a:solidFill>
                <a:latin typeface="Roboto Light"/>
                <a:ea typeface="Roboto Light"/>
                <a:cs typeface="Roboto Light"/>
                <a:sym typeface="Roboto Light"/>
              </a:rPr>
              <a:t>-El término se refiere a software y servicios que se ejecutan en internet en lugar del disco duro de cada ordenador</a:t>
            </a: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350" b="0" i="0" u="none" strike="noStrike" cap="none">
                <a:solidFill>
                  <a:srgbClr val="1C4587"/>
                </a:solidFill>
                <a:latin typeface="Roboto Light"/>
                <a:ea typeface="Roboto Light"/>
                <a:cs typeface="Roboto Light"/>
                <a:sym typeface="Roboto Light"/>
              </a:rPr>
              <a:t>-Es una </a:t>
            </a:r>
            <a:r>
              <a:rPr lang="es-AR" sz="2350" b="1" i="0" u="none" strike="noStrike" cap="none">
                <a:solidFill>
                  <a:srgbClr val="1C4587"/>
                </a:solidFill>
                <a:latin typeface="Roboto"/>
                <a:ea typeface="Roboto"/>
                <a:cs typeface="Roboto"/>
                <a:sym typeface="Roboto"/>
              </a:rPr>
              <a:t>enorme red de servidores desplegados por todo el mundo</a:t>
            </a:r>
            <a:r>
              <a:rPr lang="es-AR" sz="2350" b="0" i="0" u="none" strike="noStrike" cap="none">
                <a:solidFill>
                  <a:srgbClr val="1C4587"/>
                </a:solidFill>
                <a:latin typeface="Roboto Light"/>
                <a:ea typeface="Roboto Light"/>
                <a:cs typeface="Roboto Light"/>
                <a:sym typeface="Roboto Light"/>
              </a:rPr>
              <a:t> que pueden ser localizados a través de empresas como Amazon, Microsoft, Google, HP, IBM y Salesforce</a:t>
            </a: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350" b="0" i="0" u="none" strike="noStrike" cap="none">
                <a:solidFill>
                  <a:srgbClr val="1C4587"/>
                </a:solidFill>
                <a:latin typeface="Roboto Light"/>
                <a:ea typeface="Roboto Light"/>
                <a:cs typeface="Roboto Light"/>
                <a:sym typeface="Roboto Light"/>
              </a:rPr>
              <a:t>-El poder de cómputo se hace cada vez más barato y su rendimiento es cada vez mejor a una velocidad exponencial</a:t>
            </a: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r>
              <a:rPr lang="es-AR" sz="2350" b="0" i="0" u="none" strike="noStrike" cap="none">
                <a:solidFill>
                  <a:srgbClr val="1C4587"/>
                </a:solidFill>
                <a:latin typeface="Roboto Light"/>
                <a:ea typeface="Roboto Light"/>
                <a:cs typeface="Roboto Light"/>
                <a:sym typeface="Roboto Light"/>
              </a:rPr>
              <a:t>-La escalabilidad del poder de cómputo es la </a:t>
            </a:r>
            <a:r>
              <a:rPr lang="es-AR" sz="2350" b="1" i="0" u="none" strike="noStrike" cap="none">
                <a:solidFill>
                  <a:srgbClr val="1C4587"/>
                </a:solidFill>
                <a:latin typeface="Roboto"/>
                <a:ea typeface="Roboto"/>
                <a:cs typeface="Roboto"/>
                <a:sym typeface="Roboto"/>
              </a:rPr>
              <a:t>base para el aprendizaje automático</a:t>
            </a:r>
            <a:r>
              <a:rPr lang="es-AR" sz="2350" b="0" i="0" u="none" strike="noStrike" cap="none">
                <a:solidFill>
                  <a:srgbClr val="1C4587"/>
                </a:solidFill>
                <a:latin typeface="Roboto Light"/>
                <a:ea typeface="Roboto Light"/>
                <a:cs typeface="Roboto Light"/>
                <a:sym typeface="Roboto Light"/>
              </a:rPr>
              <a:t> (Machine Learning) y particularmente para el aprendizaje profundo (deep learning)</a:t>
            </a:r>
            <a:endParaRPr sz="235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47"/>
        <p:cNvGrpSpPr/>
        <p:nvPr/>
      </p:nvGrpSpPr>
      <p:grpSpPr>
        <a:xfrm>
          <a:off x="0" y="0"/>
          <a:ext cx="0" cy="0"/>
          <a:chOff x="0" y="0"/>
          <a:chExt cx="0" cy="0"/>
        </a:xfrm>
      </p:grpSpPr>
      <p:cxnSp>
        <p:nvCxnSpPr>
          <p:cNvPr id="748" name="Google Shape;748;p6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49" name="Google Shape;749;p6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50" name="Google Shape;750;p6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51" name="Google Shape;751;p69"/>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4. La nube interna: SIMP Portal</a:t>
            </a:r>
            <a:endParaRPr sz="4000" b="0" i="0" u="none" strike="noStrike" cap="none">
              <a:solidFill>
                <a:srgbClr val="1155CC"/>
              </a:solidFill>
              <a:latin typeface="Roboto Light"/>
              <a:ea typeface="Roboto Light"/>
              <a:cs typeface="Roboto Light"/>
              <a:sym typeface="Roboto Light"/>
            </a:endParaRPr>
          </a:p>
        </p:txBody>
      </p:sp>
      <p:pic>
        <p:nvPicPr>
          <p:cNvPr id="752" name="Google Shape;752;p69"/>
          <p:cNvPicPr preferRelativeResize="0"/>
          <p:nvPr/>
        </p:nvPicPr>
        <p:blipFill rotWithShape="1">
          <a:blip r:embed="rId3">
            <a:alphaModFix/>
          </a:blip>
          <a:srcRect/>
          <a:stretch/>
        </p:blipFill>
        <p:spPr>
          <a:xfrm>
            <a:off x="9687625" y="262825"/>
            <a:ext cx="2141754" cy="753800"/>
          </a:xfrm>
          <a:prstGeom prst="rect">
            <a:avLst/>
          </a:prstGeom>
          <a:noFill/>
          <a:ln>
            <a:noFill/>
          </a:ln>
        </p:spPr>
      </p:pic>
      <p:pic>
        <p:nvPicPr>
          <p:cNvPr id="753" name="Google Shape;753;p69"/>
          <p:cNvPicPr preferRelativeResize="0"/>
          <p:nvPr/>
        </p:nvPicPr>
        <p:blipFill rotWithShape="1">
          <a:blip r:embed="rId4">
            <a:alphaModFix/>
          </a:blip>
          <a:srcRect/>
          <a:stretch/>
        </p:blipFill>
        <p:spPr>
          <a:xfrm>
            <a:off x="1541263" y="1666600"/>
            <a:ext cx="8231927" cy="4614960"/>
          </a:xfrm>
          <a:prstGeom prst="rect">
            <a:avLst/>
          </a:prstGeom>
          <a:noFill/>
          <a:ln>
            <a:noFill/>
          </a:ln>
        </p:spPr>
      </p:pic>
      <p:pic>
        <p:nvPicPr>
          <p:cNvPr id="754" name="Google Shape;754;p69"/>
          <p:cNvPicPr preferRelativeResize="0"/>
          <p:nvPr/>
        </p:nvPicPr>
        <p:blipFill rotWithShape="1">
          <a:blip r:embed="rId5">
            <a:alphaModFix/>
          </a:blip>
          <a:srcRect/>
          <a:stretch/>
        </p:blipFill>
        <p:spPr>
          <a:xfrm>
            <a:off x="10713199" y="6335075"/>
            <a:ext cx="1373475" cy="410741"/>
          </a:xfrm>
          <a:prstGeom prst="rect">
            <a:avLst/>
          </a:prstGeom>
          <a:noFill/>
          <a:ln>
            <a:noFill/>
          </a:ln>
        </p:spPr>
      </p:pic>
      <p:pic>
        <p:nvPicPr>
          <p:cNvPr id="755" name="Google Shape;755;p69"/>
          <p:cNvPicPr preferRelativeResize="0"/>
          <p:nvPr/>
        </p:nvPicPr>
        <p:blipFill rotWithShape="1">
          <a:blip r:embed="rId3">
            <a:alphaModFix/>
          </a:blip>
          <a:srcRect/>
          <a:stretch/>
        </p:blipFill>
        <p:spPr>
          <a:xfrm>
            <a:off x="9840025" y="415225"/>
            <a:ext cx="2141754" cy="753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59"/>
        <p:cNvGrpSpPr/>
        <p:nvPr/>
      </p:nvGrpSpPr>
      <p:grpSpPr>
        <a:xfrm>
          <a:off x="0" y="0"/>
          <a:ext cx="0" cy="0"/>
          <a:chOff x="0" y="0"/>
          <a:chExt cx="0" cy="0"/>
        </a:xfrm>
      </p:grpSpPr>
      <p:cxnSp>
        <p:nvCxnSpPr>
          <p:cNvPr id="760" name="Google Shape;760;p7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61" name="Google Shape;761;p70"/>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62" name="Google Shape;762;p7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63" name="Google Shape;763;p70"/>
          <p:cNvSpPr txBox="1">
            <a:spLocks noGrp="1"/>
          </p:cNvSpPr>
          <p:nvPr>
            <p:ph type="ctrTitle"/>
          </p:nvPr>
        </p:nvSpPr>
        <p:spPr>
          <a:xfrm>
            <a:off x="435332" y="4458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4. La nube interna: SIMP Portal</a:t>
            </a:r>
            <a:endParaRPr sz="4000" b="0" i="0" u="none" strike="noStrike" cap="none">
              <a:solidFill>
                <a:srgbClr val="1155CC"/>
              </a:solidFill>
              <a:latin typeface="Roboto Light"/>
              <a:ea typeface="Roboto Light"/>
              <a:cs typeface="Roboto Light"/>
              <a:sym typeface="Roboto Light"/>
            </a:endParaRPr>
          </a:p>
        </p:txBody>
      </p:sp>
      <p:pic>
        <p:nvPicPr>
          <p:cNvPr id="764" name="Google Shape;764;p70"/>
          <p:cNvPicPr preferRelativeResize="0"/>
          <p:nvPr/>
        </p:nvPicPr>
        <p:blipFill rotWithShape="1">
          <a:blip r:embed="rId3">
            <a:alphaModFix/>
          </a:blip>
          <a:srcRect/>
          <a:stretch/>
        </p:blipFill>
        <p:spPr>
          <a:xfrm>
            <a:off x="9716678" y="347225"/>
            <a:ext cx="2141754" cy="753800"/>
          </a:xfrm>
          <a:prstGeom prst="rect">
            <a:avLst/>
          </a:prstGeom>
          <a:noFill/>
          <a:ln>
            <a:noFill/>
          </a:ln>
        </p:spPr>
      </p:pic>
      <p:sp>
        <p:nvSpPr>
          <p:cNvPr id="765" name="Google Shape;765;p70"/>
          <p:cNvSpPr txBox="1"/>
          <p:nvPr/>
        </p:nvSpPr>
        <p:spPr>
          <a:xfrm>
            <a:off x="481200" y="1614600"/>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-Plataforma digital desarrollada por la Subsecretaría de Informática de la Procuración General</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-Centraliza, desde un único panel, el acceso de los usuarios del MPBA a la totalidad de los subsistemas del SIMP</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-Permite la vinculación de la información contenida en los diversos subsistemas y con otros sistem</a:t>
            </a:r>
            <a:r>
              <a:rPr lang="es-AR" sz="3000">
                <a:solidFill>
                  <a:srgbClr val="1C4587"/>
                </a:solidFill>
                <a:latin typeface="Roboto Light"/>
                <a:ea typeface="Roboto Light"/>
                <a:cs typeface="Roboto Light"/>
                <a:sym typeface="Roboto Light"/>
              </a:rPr>
              <a:t>as (GDEBA, Augusta,  Migraciones, entre otros)</a:t>
            </a:r>
            <a:endParaRPr/>
          </a:p>
          <a:p>
            <a:pPr marL="0" marR="0" lvl="0" indent="0" algn="just" rtl="0">
              <a:lnSpc>
                <a:spcPct val="100000"/>
              </a:lnSpc>
              <a:spcBef>
                <a:spcPts val="0"/>
              </a:spcBef>
              <a:spcAft>
                <a:spcPts val="0"/>
              </a:spcAft>
              <a:buClr>
                <a:srgbClr val="000000"/>
              </a:buClr>
              <a:buSzPts val="3000"/>
              <a:buFont typeface="Arial"/>
              <a:buNone/>
            </a:pPr>
            <a:endParaRPr sz="3000">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6" name="Google Shape;766;p70"/>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62"/>
        <p:cNvGrpSpPr/>
        <p:nvPr/>
      </p:nvGrpSpPr>
      <p:grpSpPr>
        <a:xfrm>
          <a:off x="0" y="0"/>
          <a:ext cx="0" cy="0"/>
          <a:chOff x="0" y="0"/>
          <a:chExt cx="0" cy="0"/>
        </a:xfrm>
      </p:grpSpPr>
      <p:cxnSp>
        <p:nvCxnSpPr>
          <p:cNvPr id="163" name="Google Shape;163;p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64" name="Google Shape;164;p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65" name="Google Shape;165;p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66" name="Google Shape;166;p7"/>
          <p:cNvSpPr txBox="1">
            <a:spLocks noGrp="1"/>
          </p:cNvSpPr>
          <p:nvPr>
            <p:ph type="ctrTitle"/>
          </p:nvPr>
        </p:nvSpPr>
        <p:spPr>
          <a:xfrm>
            <a:off x="1096650" y="278701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4200">
                <a:solidFill>
                  <a:srgbClr val="1155CC"/>
                </a:solidFill>
              </a:rPr>
              <a:t>1. Los efectos de la apertura del sistema</a:t>
            </a:r>
            <a:endParaRPr sz="4200">
              <a:solidFill>
                <a:srgbClr val="1155CC"/>
              </a:solidFill>
            </a:endParaRPr>
          </a:p>
        </p:txBody>
      </p:sp>
      <p:pic>
        <p:nvPicPr>
          <p:cNvPr id="167" name="Google Shape;167;p7"/>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70"/>
        <p:cNvGrpSpPr/>
        <p:nvPr/>
      </p:nvGrpSpPr>
      <p:grpSpPr>
        <a:xfrm>
          <a:off x="0" y="0"/>
          <a:ext cx="0" cy="0"/>
          <a:chOff x="0" y="0"/>
          <a:chExt cx="0" cy="0"/>
        </a:xfrm>
      </p:grpSpPr>
      <p:cxnSp>
        <p:nvCxnSpPr>
          <p:cNvPr id="771" name="Google Shape;771;p7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72" name="Google Shape;772;p7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73" name="Google Shape;773;p7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74" name="Google Shape;774;p72"/>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775" name="Google Shape;775;p72"/>
          <p:cNvSpPr txBox="1">
            <a:spLocks noGrp="1"/>
          </p:cNvSpPr>
          <p:nvPr>
            <p:ph type="ctrTitle"/>
          </p:nvPr>
        </p:nvSpPr>
        <p:spPr>
          <a:xfrm>
            <a:off x="421751" y="605865"/>
            <a:ext cx="98193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800">
                <a:solidFill>
                  <a:srgbClr val="1155CC"/>
                </a:solidFill>
              </a:rPr>
              <a:t>5. Un presupuesto imprescindible: </a:t>
            </a:r>
            <a:endParaRPr sz="3800">
              <a:solidFill>
                <a:srgbClr val="1155CC"/>
              </a:solidFill>
            </a:endParaRPr>
          </a:p>
          <a:p>
            <a:pPr marL="0" marR="0" lvl="0" indent="457200" algn="l" rtl="0">
              <a:lnSpc>
                <a:spcPct val="90000"/>
              </a:lnSpc>
              <a:spcBef>
                <a:spcPts val="0"/>
              </a:spcBef>
              <a:spcAft>
                <a:spcPts val="0"/>
              </a:spcAft>
              <a:buSzPts val="4000"/>
              <a:buNone/>
            </a:pPr>
            <a:r>
              <a:rPr lang="es-AR" sz="3800">
                <a:solidFill>
                  <a:srgbClr val="1155CC"/>
                </a:solidFill>
              </a:rPr>
              <a:t>MPBA Infraestructura </a:t>
            </a:r>
            <a:endParaRPr sz="3800" b="0" i="0" u="none" strike="noStrike" cap="none">
              <a:solidFill>
                <a:srgbClr val="1155CC"/>
              </a:solidFill>
              <a:latin typeface="Roboto Light"/>
              <a:ea typeface="Roboto Light"/>
              <a:cs typeface="Roboto Light"/>
              <a:sym typeface="Roboto Light"/>
            </a:endParaRPr>
          </a:p>
        </p:txBody>
      </p:sp>
      <p:pic>
        <p:nvPicPr>
          <p:cNvPr id="776" name="Google Shape;776;p72"/>
          <p:cNvPicPr preferRelativeResize="0"/>
          <p:nvPr/>
        </p:nvPicPr>
        <p:blipFill rotWithShape="1">
          <a:blip r:embed="rId4">
            <a:alphaModFix/>
          </a:blip>
          <a:srcRect/>
          <a:stretch/>
        </p:blipFill>
        <p:spPr>
          <a:xfrm>
            <a:off x="1837488" y="1544250"/>
            <a:ext cx="8517024" cy="4790826"/>
          </a:xfrm>
          <a:prstGeom prst="rect">
            <a:avLst/>
          </a:prstGeom>
          <a:noFill/>
          <a:ln>
            <a:noFill/>
          </a:ln>
        </p:spPr>
      </p:pic>
      <p:pic>
        <p:nvPicPr>
          <p:cNvPr id="777" name="Google Shape;777;p72"/>
          <p:cNvPicPr preferRelativeResize="0"/>
          <p:nvPr/>
        </p:nvPicPr>
        <p:blipFill rotWithShape="1">
          <a:blip r:embed="rId5">
            <a:alphaModFix/>
          </a:blip>
          <a:srcRect/>
          <a:stretch/>
        </p:blipFill>
        <p:spPr>
          <a:xfrm>
            <a:off x="11278325" y="145625"/>
            <a:ext cx="747070" cy="896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81"/>
        <p:cNvGrpSpPr/>
        <p:nvPr/>
      </p:nvGrpSpPr>
      <p:grpSpPr>
        <a:xfrm>
          <a:off x="0" y="0"/>
          <a:ext cx="0" cy="0"/>
          <a:chOff x="0" y="0"/>
          <a:chExt cx="0" cy="0"/>
        </a:xfrm>
      </p:grpSpPr>
      <p:cxnSp>
        <p:nvCxnSpPr>
          <p:cNvPr id="782" name="Google Shape;782;p7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83" name="Google Shape;783;p7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84" name="Google Shape;784;p7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85" name="Google Shape;785;p73"/>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786" name="Google Shape;786;p73"/>
          <p:cNvSpPr txBox="1"/>
          <p:nvPr/>
        </p:nvSpPr>
        <p:spPr>
          <a:xfrm>
            <a:off x="558750" y="1421350"/>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-Relevamiento edilicio inicial</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-Subsistema informático SIMP inmuebles</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-Rondas de consulta con autoridades departamentales</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-Elaboración del plan de infraestructura y dotación ideal</a:t>
            </a: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800" b="0" i="0" u="none" strike="noStrike" cap="none">
                <a:solidFill>
                  <a:srgbClr val="1C4587"/>
                </a:solidFill>
                <a:latin typeface="Roboto Light"/>
                <a:ea typeface="Roboto Light"/>
                <a:cs typeface="Roboto Light"/>
                <a:sym typeface="Roboto Light"/>
              </a:rPr>
              <a:t>-Inicio de ejecución. Vinculación con otros organismos</a:t>
            </a:r>
            <a:endParaRPr sz="2800" b="0" i="0" u="none" strike="noStrike" cap="none">
              <a:solidFill>
                <a:srgbClr val="1C4587"/>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sp>
        <p:nvSpPr>
          <p:cNvPr id="787" name="Google Shape;787;p73"/>
          <p:cNvSpPr txBox="1">
            <a:spLocks noGrp="1"/>
          </p:cNvSpPr>
          <p:nvPr>
            <p:ph type="ctrTitle"/>
          </p:nvPr>
        </p:nvSpPr>
        <p:spPr>
          <a:xfrm>
            <a:off x="465576" y="266265"/>
            <a:ext cx="98193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MPBA Infraestructura</a:t>
            </a:r>
            <a:r>
              <a:rPr lang="es-AR">
                <a:solidFill>
                  <a:srgbClr val="1C4587"/>
                </a:solidFill>
              </a:rPr>
              <a:t> </a:t>
            </a:r>
            <a:endParaRPr sz="4000" b="0" i="0" u="none" strike="noStrike" cap="none">
              <a:solidFill>
                <a:srgbClr val="00ABF8"/>
              </a:solidFill>
              <a:latin typeface="Roboto Light"/>
              <a:ea typeface="Roboto Light"/>
              <a:cs typeface="Roboto Light"/>
              <a:sym typeface="Roboto Light"/>
            </a:endParaRPr>
          </a:p>
        </p:txBody>
      </p:sp>
      <p:pic>
        <p:nvPicPr>
          <p:cNvPr id="788" name="Google Shape;788;p73"/>
          <p:cNvPicPr preferRelativeResize="0"/>
          <p:nvPr/>
        </p:nvPicPr>
        <p:blipFill rotWithShape="1">
          <a:blip r:embed="rId4">
            <a:alphaModFix/>
          </a:blip>
          <a:srcRect/>
          <a:stretch/>
        </p:blipFill>
        <p:spPr>
          <a:xfrm>
            <a:off x="11278325" y="145625"/>
            <a:ext cx="747070" cy="896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792"/>
        <p:cNvGrpSpPr/>
        <p:nvPr/>
      </p:nvGrpSpPr>
      <p:grpSpPr>
        <a:xfrm>
          <a:off x="0" y="0"/>
          <a:ext cx="0" cy="0"/>
          <a:chOff x="0" y="0"/>
          <a:chExt cx="0" cy="0"/>
        </a:xfrm>
      </p:grpSpPr>
      <p:cxnSp>
        <p:nvCxnSpPr>
          <p:cNvPr id="793" name="Google Shape;793;p8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794" name="Google Shape;794;p8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795" name="Google Shape;795;p8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96" name="Google Shape;796;p83"/>
          <p:cNvSpPr txBox="1">
            <a:spLocks noGrp="1"/>
          </p:cNvSpPr>
          <p:nvPr>
            <p:ph type="ctrTitle"/>
          </p:nvPr>
        </p:nvSpPr>
        <p:spPr>
          <a:xfrm>
            <a:off x="366200" y="1013531"/>
            <a:ext cx="10062314"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6. Inteligencia Artificial. Un paradigma: Watson </a:t>
            </a:r>
            <a:endParaRPr sz="4000" b="0" i="0" u="none" strike="noStrike" cap="none">
              <a:solidFill>
                <a:srgbClr val="1155CC"/>
              </a:solidFill>
              <a:latin typeface="Roboto Light"/>
              <a:ea typeface="Roboto Light"/>
              <a:cs typeface="Roboto Light"/>
              <a:sym typeface="Roboto Light"/>
            </a:endParaRPr>
          </a:p>
        </p:txBody>
      </p:sp>
      <p:pic>
        <p:nvPicPr>
          <p:cNvPr id="797" name="Google Shape;797;p83"/>
          <p:cNvPicPr preferRelativeResize="0"/>
          <p:nvPr/>
        </p:nvPicPr>
        <p:blipFill rotWithShape="1">
          <a:blip r:embed="rId3">
            <a:alphaModFix/>
          </a:blip>
          <a:srcRect/>
          <a:stretch/>
        </p:blipFill>
        <p:spPr>
          <a:xfrm>
            <a:off x="10428514" y="91793"/>
            <a:ext cx="1454349" cy="1336827"/>
          </a:xfrm>
          <a:prstGeom prst="rect">
            <a:avLst/>
          </a:prstGeom>
          <a:noFill/>
          <a:ln>
            <a:noFill/>
          </a:ln>
        </p:spPr>
      </p:pic>
      <p:pic>
        <p:nvPicPr>
          <p:cNvPr id="798" name="Google Shape;798;p83"/>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799" name="Google Shape;799;p83"/>
          <p:cNvSpPr txBox="1"/>
          <p:nvPr/>
        </p:nvSpPr>
        <p:spPr>
          <a:xfrm>
            <a:off x="366200" y="2022099"/>
            <a:ext cx="111933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-Watson es un </a:t>
            </a:r>
            <a:r>
              <a:rPr lang="es-AR" sz="2600" b="1" i="0" u="none" strike="noStrike" cap="none">
                <a:solidFill>
                  <a:srgbClr val="1C4587"/>
                </a:solidFill>
                <a:latin typeface="Roboto"/>
                <a:ea typeface="Roboto"/>
                <a:cs typeface="Roboto"/>
                <a:sym typeface="Roboto"/>
              </a:rPr>
              <a:t>ordenador diseñado y construido por IBM</a:t>
            </a:r>
            <a:r>
              <a:rPr lang="es-AR" sz="2600" b="0" i="0" u="none" strike="noStrike" cap="none">
                <a:solidFill>
                  <a:srgbClr val="1C4587"/>
                </a:solidFill>
                <a:latin typeface="Roboto Light"/>
                <a:ea typeface="Roboto Light"/>
                <a:cs typeface="Roboto Light"/>
                <a:sym typeface="Roboto Light"/>
              </a:rPr>
              <a:t> que puede responder a preguntas planteadas en un lenguaje natural utilizando también lenguaje natural en sus respuestas (NLP)</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-No es simplemente una herramienta de búsqueda o un asistente digital; ofrece conocimientos profundos en todo el mundo y para todo el mundo</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-Representa el </a:t>
            </a:r>
            <a:r>
              <a:rPr lang="es-AR" sz="2600" b="1" i="0" u="none" strike="noStrike" cap="none">
                <a:solidFill>
                  <a:srgbClr val="1C4587"/>
                </a:solidFill>
                <a:latin typeface="Roboto"/>
                <a:ea typeface="Roboto"/>
                <a:cs typeface="Roboto"/>
                <a:sym typeface="Roboto"/>
              </a:rPr>
              <a:t>inicio de la era cognitiva en informática </a:t>
            </a:r>
            <a:r>
              <a:rPr lang="es-AR" sz="2600" b="0" i="0" u="none" strike="noStrike" cap="none">
                <a:solidFill>
                  <a:srgbClr val="1C4587"/>
                </a:solidFill>
                <a:latin typeface="Roboto Light"/>
                <a:ea typeface="Roboto Light"/>
                <a:cs typeface="Roboto Light"/>
                <a:sym typeface="Roboto Light"/>
              </a:rPr>
              <a:t>(luego de la era de la tabulación primero y la era de la programación después)  </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03"/>
        <p:cNvGrpSpPr/>
        <p:nvPr/>
      </p:nvGrpSpPr>
      <p:grpSpPr>
        <a:xfrm>
          <a:off x="0" y="0"/>
          <a:ext cx="0" cy="0"/>
          <a:chOff x="0" y="0"/>
          <a:chExt cx="0" cy="0"/>
        </a:xfrm>
      </p:grpSpPr>
      <p:cxnSp>
        <p:nvCxnSpPr>
          <p:cNvPr id="804" name="Google Shape;804;p8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05" name="Google Shape;805;p8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06" name="Google Shape;806;p8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07" name="Google Shape;807;p84"/>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155CC"/>
                </a:solidFill>
              </a:rPr>
              <a:t>6. Watson en la investigación</a:t>
            </a:r>
            <a:endParaRPr sz="4000" b="0" i="0" u="none" strike="noStrike" cap="none">
              <a:solidFill>
                <a:srgbClr val="1155CC"/>
              </a:solidFill>
              <a:latin typeface="Roboto Light"/>
              <a:ea typeface="Roboto Light"/>
              <a:cs typeface="Roboto Light"/>
              <a:sym typeface="Roboto Light"/>
            </a:endParaRPr>
          </a:p>
        </p:txBody>
      </p:sp>
      <p:pic>
        <p:nvPicPr>
          <p:cNvPr id="808" name="Google Shape;808;p84"/>
          <p:cNvPicPr preferRelativeResize="0"/>
          <p:nvPr/>
        </p:nvPicPr>
        <p:blipFill rotWithShape="1">
          <a:blip r:embed="rId3">
            <a:alphaModFix/>
          </a:blip>
          <a:srcRect t="64575"/>
          <a:stretch/>
        </p:blipFill>
        <p:spPr>
          <a:xfrm>
            <a:off x="7850632" y="398802"/>
            <a:ext cx="3266331" cy="655199"/>
          </a:xfrm>
          <a:prstGeom prst="rect">
            <a:avLst/>
          </a:prstGeom>
          <a:noFill/>
          <a:ln>
            <a:noFill/>
          </a:ln>
        </p:spPr>
      </p:pic>
      <p:pic>
        <p:nvPicPr>
          <p:cNvPr id="809" name="Google Shape;809;p84"/>
          <p:cNvPicPr preferRelativeResize="0"/>
          <p:nvPr/>
        </p:nvPicPr>
        <p:blipFill rotWithShape="1">
          <a:blip r:embed="rId3">
            <a:alphaModFix/>
          </a:blip>
          <a:srcRect l="36938" r="33577" b="38304"/>
          <a:stretch/>
        </p:blipFill>
        <p:spPr>
          <a:xfrm>
            <a:off x="7325512" y="184552"/>
            <a:ext cx="733801" cy="869449"/>
          </a:xfrm>
          <a:prstGeom prst="rect">
            <a:avLst/>
          </a:prstGeom>
          <a:noFill/>
          <a:ln>
            <a:noFill/>
          </a:ln>
        </p:spPr>
      </p:pic>
      <p:pic>
        <p:nvPicPr>
          <p:cNvPr id="810" name="Google Shape;810;p84"/>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811" name="Google Shape;811;p84"/>
          <p:cNvSpPr txBox="1"/>
          <p:nvPr/>
        </p:nvSpPr>
        <p:spPr>
          <a:xfrm>
            <a:off x="422425" y="154882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-La Policía Judicial, prevista por el </a:t>
            </a:r>
            <a:r>
              <a:rPr lang="es-AR" sz="2400" b="1" i="0" u="none" strike="noStrike" cap="none">
                <a:solidFill>
                  <a:srgbClr val="1C4587"/>
                </a:solidFill>
                <a:latin typeface="Roboto"/>
                <a:ea typeface="Roboto"/>
                <a:cs typeface="Roboto"/>
                <a:sym typeface="Roboto"/>
              </a:rPr>
              <a:t>art. 166 de la Constitución Provincial</a:t>
            </a:r>
            <a:r>
              <a:rPr lang="es-AR" sz="2400" b="0" i="0" u="none" strike="noStrike" cap="none">
                <a:solidFill>
                  <a:srgbClr val="1C4587"/>
                </a:solidFill>
                <a:latin typeface="Roboto Light"/>
                <a:ea typeface="Roboto Light"/>
                <a:cs typeface="Roboto Light"/>
                <a:sym typeface="Roboto Light"/>
              </a:rPr>
              <a:t>, es el organismo llamado a ejercer la asistencia profesional para el ejercicio de las potestades propias del MPF bajo el sistema acusatorio</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-La Ley N° 15.005 instituye una estructura moderna inspirada en el principio de descentralización territorial y le otorga el carácter de servicio público esencial</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-Está conformada por dos áreas especializadas: </a:t>
            </a:r>
            <a:r>
              <a:rPr lang="es-AR" sz="2400" b="1" i="0" u="none" strike="noStrike" cap="none">
                <a:solidFill>
                  <a:srgbClr val="1C4587"/>
                </a:solidFill>
                <a:latin typeface="Roboto"/>
                <a:ea typeface="Roboto"/>
                <a:cs typeface="Roboto"/>
                <a:sym typeface="Roboto"/>
              </a:rPr>
              <a:t>Investigaciones Judiciales y Técnico-Científica</a:t>
            </a:r>
            <a:endParaRPr sz="24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-La </a:t>
            </a:r>
            <a:r>
              <a:rPr lang="es-AR" sz="2400" b="1" i="0" u="none" strike="noStrike" cap="none">
                <a:solidFill>
                  <a:srgbClr val="1C4587"/>
                </a:solidFill>
                <a:latin typeface="Roboto"/>
                <a:ea typeface="Roboto"/>
                <a:cs typeface="Roboto"/>
                <a:sym typeface="Roboto"/>
              </a:rPr>
              <a:t>Resolución PG N°464/18</a:t>
            </a:r>
            <a:r>
              <a:rPr lang="es-AR" sz="2400" b="0" i="0" u="none" strike="noStrike" cap="none">
                <a:solidFill>
                  <a:srgbClr val="1C4587"/>
                </a:solidFill>
                <a:latin typeface="Roboto Light"/>
                <a:ea typeface="Roboto Light"/>
                <a:cs typeface="Roboto Light"/>
                <a:sym typeface="Roboto Light"/>
              </a:rPr>
              <a:t> dispuso su implementación progresiva</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5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5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15"/>
        <p:cNvGrpSpPr/>
        <p:nvPr/>
      </p:nvGrpSpPr>
      <p:grpSpPr>
        <a:xfrm>
          <a:off x="0" y="0"/>
          <a:ext cx="0" cy="0"/>
          <a:chOff x="0" y="0"/>
          <a:chExt cx="0" cy="0"/>
        </a:xfrm>
      </p:grpSpPr>
      <p:cxnSp>
        <p:nvCxnSpPr>
          <p:cNvPr id="816" name="Google Shape;816;p85"/>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17" name="Google Shape;817;p85"/>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18" name="Google Shape;818;p85"/>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19" name="Google Shape;819;p85"/>
          <p:cNvSpPr txBox="1">
            <a:spLocks noGrp="1"/>
          </p:cNvSpPr>
          <p:nvPr>
            <p:ph type="ctrTitle"/>
          </p:nvPr>
        </p:nvSpPr>
        <p:spPr>
          <a:xfrm>
            <a:off x="422425" y="360154"/>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				     </a:t>
            </a:r>
            <a:endParaRPr sz="4000" b="0" i="0" u="none" strike="noStrike" cap="none">
              <a:solidFill>
                <a:srgbClr val="00ABF8"/>
              </a:solidFill>
              <a:latin typeface="Roboto Light"/>
              <a:ea typeface="Roboto Light"/>
              <a:cs typeface="Roboto Light"/>
              <a:sym typeface="Roboto Light"/>
            </a:endParaRPr>
          </a:p>
        </p:txBody>
      </p:sp>
      <p:pic>
        <p:nvPicPr>
          <p:cNvPr id="820" name="Google Shape;820;p85"/>
          <p:cNvPicPr preferRelativeResize="0"/>
          <p:nvPr/>
        </p:nvPicPr>
        <p:blipFill rotWithShape="1">
          <a:blip r:embed="rId3">
            <a:alphaModFix/>
          </a:blip>
          <a:srcRect t="64575"/>
          <a:stretch/>
        </p:blipFill>
        <p:spPr>
          <a:xfrm>
            <a:off x="1379709" y="433301"/>
            <a:ext cx="3266331" cy="655199"/>
          </a:xfrm>
          <a:prstGeom prst="rect">
            <a:avLst/>
          </a:prstGeom>
          <a:noFill/>
          <a:ln>
            <a:noFill/>
          </a:ln>
        </p:spPr>
      </p:pic>
      <p:pic>
        <p:nvPicPr>
          <p:cNvPr id="821" name="Google Shape;821;p85"/>
          <p:cNvPicPr preferRelativeResize="0"/>
          <p:nvPr/>
        </p:nvPicPr>
        <p:blipFill rotWithShape="1">
          <a:blip r:embed="rId3">
            <a:alphaModFix/>
          </a:blip>
          <a:srcRect l="36938" r="33577" b="38304"/>
          <a:stretch/>
        </p:blipFill>
        <p:spPr>
          <a:xfrm>
            <a:off x="499066" y="219055"/>
            <a:ext cx="733801" cy="869449"/>
          </a:xfrm>
          <a:prstGeom prst="rect">
            <a:avLst/>
          </a:prstGeom>
          <a:noFill/>
          <a:ln>
            <a:noFill/>
          </a:ln>
        </p:spPr>
      </p:pic>
      <p:pic>
        <p:nvPicPr>
          <p:cNvPr id="822" name="Google Shape;822;p85"/>
          <p:cNvPicPr preferRelativeResize="0"/>
          <p:nvPr/>
        </p:nvPicPr>
        <p:blipFill rotWithShape="1">
          <a:blip r:embed="rId4">
            <a:alphaModFix/>
          </a:blip>
          <a:srcRect/>
          <a:stretch/>
        </p:blipFill>
        <p:spPr>
          <a:xfrm>
            <a:off x="10713199" y="6335075"/>
            <a:ext cx="1373475" cy="410741"/>
          </a:xfrm>
          <a:prstGeom prst="rect">
            <a:avLst/>
          </a:prstGeom>
          <a:noFill/>
          <a:ln>
            <a:noFill/>
          </a:ln>
        </p:spPr>
      </p:pic>
      <p:sp>
        <p:nvSpPr>
          <p:cNvPr id="823" name="Google Shape;823;p85"/>
          <p:cNvSpPr txBox="1"/>
          <p:nvPr/>
        </p:nvSpPr>
        <p:spPr>
          <a:xfrm>
            <a:off x="422425" y="1279875"/>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-La totalidad de los laboratorios periciales e institutos forenses del Ministerio Público pasaron a depender de la Policía Judicial</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-Se designó un Director General y personal provisorio para el área Técnico-Científica (120 especialistas en funciones)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-Se elaboró un Reglamento técnico de laboratorios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-Se definió un proceso de selección de aspirantes a integrar el cuerpo de Detectives Judiciales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-Se diseñó e inició la ejecución de un plan de capacitación y entrenamiento específico para el personal </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27"/>
        <p:cNvGrpSpPr/>
        <p:nvPr/>
      </p:nvGrpSpPr>
      <p:grpSpPr>
        <a:xfrm>
          <a:off x="0" y="0"/>
          <a:ext cx="0" cy="0"/>
          <a:chOff x="0" y="0"/>
          <a:chExt cx="0" cy="0"/>
        </a:xfrm>
      </p:grpSpPr>
      <p:cxnSp>
        <p:nvCxnSpPr>
          <p:cNvPr id="828" name="Google Shape;828;p8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29" name="Google Shape;829;p8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30" name="Google Shape;830;p8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831" name="Google Shape;831;p86"/>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832" name="Google Shape;832;p86"/>
          <p:cNvSpPr txBox="1"/>
          <p:nvPr/>
        </p:nvSpPr>
        <p:spPr>
          <a:xfrm>
            <a:off x="422425" y="1437250"/>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AR" sz="2200" b="1" i="0" u="none" strike="noStrike" cap="none">
                <a:solidFill>
                  <a:srgbClr val="1C4587"/>
                </a:solidFill>
                <a:latin typeface="Roboto"/>
                <a:ea typeface="Roboto"/>
                <a:cs typeface="Roboto"/>
                <a:sym typeface="Roboto"/>
              </a:rPr>
              <a:t>2019</a:t>
            </a:r>
            <a:endParaRPr sz="22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r>
              <a:rPr lang="es-AR" sz="2200" b="1" i="0" u="none" strike="noStrike" cap="none">
                <a:solidFill>
                  <a:srgbClr val="1C4587"/>
                </a:solidFill>
                <a:latin typeface="Roboto"/>
                <a:ea typeface="Roboto"/>
                <a:cs typeface="Roboto"/>
                <a:sym typeface="Roboto"/>
              </a:rPr>
              <a:t>Incremento y potenciación de la infraestructura tecnológica</a:t>
            </a:r>
            <a:endParaRPr sz="22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endParaRPr sz="22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r>
              <a:rPr lang="es-AR" sz="2200" b="0" i="0" u="none" strike="noStrike" cap="none">
                <a:solidFill>
                  <a:srgbClr val="1C4587"/>
                </a:solidFill>
                <a:latin typeface="Roboto Light"/>
                <a:ea typeface="Roboto Light"/>
                <a:cs typeface="Roboto Light"/>
                <a:sym typeface="Roboto Light"/>
              </a:rPr>
              <a:t>-UFED 4pc (Universal Forensic Extraction Device): Adquisición de </a:t>
            </a:r>
            <a:r>
              <a:rPr lang="es-AR" sz="2200" b="1" i="0" u="none" strike="noStrike" cap="none">
                <a:solidFill>
                  <a:srgbClr val="1C4587"/>
                </a:solidFill>
                <a:latin typeface="Roboto"/>
                <a:ea typeface="Roboto"/>
                <a:cs typeface="Roboto"/>
                <a:sym typeface="Roboto"/>
              </a:rPr>
              <a:t>18 licencias </a:t>
            </a:r>
            <a:r>
              <a:rPr lang="es-AR" sz="2200" b="0" i="0" u="none" strike="noStrike" cap="none">
                <a:solidFill>
                  <a:srgbClr val="1C4587"/>
                </a:solidFill>
                <a:latin typeface="Roboto Light"/>
                <a:ea typeface="Roboto Light"/>
                <a:cs typeface="Roboto Light"/>
                <a:sym typeface="Roboto Light"/>
              </a:rPr>
              <a:t>y</a:t>
            </a:r>
            <a:r>
              <a:rPr lang="es-AR" sz="2200" b="1" i="0" u="none" strike="noStrike" cap="none">
                <a:solidFill>
                  <a:srgbClr val="1C4587"/>
                </a:solidFill>
                <a:latin typeface="Roboto"/>
                <a:ea typeface="Roboto"/>
                <a:cs typeface="Roboto"/>
                <a:sym typeface="Roboto"/>
              </a:rPr>
              <a:t> capacitación de los operadores</a:t>
            </a:r>
            <a:endParaRPr sz="2200" b="1" i="0" u="none" strike="noStrike" cap="none">
              <a:solidFill>
                <a:srgbClr val="1C4587"/>
              </a:solidFill>
              <a:latin typeface="Roboto"/>
              <a:ea typeface="Roboto"/>
              <a:cs typeface="Roboto"/>
              <a:sym typeface="Roboto"/>
            </a:endParaRPr>
          </a:p>
          <a:p>
            <a:pPr marL="0" marR="0" lvl="0" indent="0" algn="just" rtl="0">
              <a:lnSpc>
                <a:spcPct val="115000"/>
              </a:lnSpc>
              <a:spcBef>
                <a:spcPts val="1000"/>
              </a:spcBef>
              <a:spcAft>
                <a:spcPts val="0"/>
              </a:spcAft>
              <a:buClr>
                <a:srgbClr val="000000"/>
              </a:buClr>
              <a:buSzPts val="2200"/>
              <a:buFont typeface="Arial"/>
              <a:buNone/>
            </a:pPr>
            <a:r>
              <a:rPr lang="es-AR" sz="2200" b="0" i="0" u="none" strike="noStrike" cap="none">
                <a:solidFill>
                  <a:srgbClr val="1C4587"/>
                </a:solidFill>
                <a:latin typeface="Roboto Light"/>
                <a:ea typeface="Roboto Light"/>
                <a:cs typeface="Roboto Light"/>
                <a:sym typeface="Roboto Light"/>
              </a:rPr>
              <a:t>-IBM I2 (Analyst´s Notebook, IBase User, IBase designer, IBridge designer): Capacitación y puesta a disposición de la funcionalidad para todos los departamentos judiciales </a:t>
            </a:r>
            <a:endParaRPr sz="22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000"/>
              </a:spcBef>
              <a:spcAft>
                <a:spcPts val="0"/>
              </a:spcAft>
              <a:buClr>
                <a:srgbClr val="000000"/>
              </a:buClr>
              <a:buSzPts val="2200"/>
              <a:buFont typeface="Arial"/>
              <a:buNone/>
            </a:pPr>
            <a:r>
              <a:rPr lang="es-AR" sz="2200" b="0" i="0" u="none" strike="noStrike" cap="none">
                <a:solidFill>
                  <a:srgbClr val="1C4587"/>
                </a:solidFill>
                <a:latin typeface="Roboto Light"/>
                <a:ea typeface="Roboto Light"/>
                <a:cs typeface="Roboto Light"/>
                <a:sym typeface="Roboto Light"/>
              </a:rPr>
              <a:t>-Creación de la </a:t>
            </a:r>
            <a:r>
              <a:rPr lang="es-AR" sz="2200" b="1" i="0" u="none" strike="noStrike" cap="none">
                <a:solidFill>
                  <a:srgbClr val="1C4587"/>
                </a:solidFill>
                <a:latin typeface="Roboto"/>
                <a:ea typeface="Roboto"/>
                <a:cs typeface="Roboto"/>
                <a:sym typeface="Roboto"/>
              </a:rPr>
              <a:t>Red de Laboratorios Informáticos Forenses</a:t>
            </a:r>
            <a:r>
              <a:rPr lang="es-AR" sz="2200" b="0" i="0" u="none" strike="noStrike" cap="none">
                <a:solidFill>
                  <a:srgbClr val="1C4587"/>
                </a:solidFill>
                <a:latin typeface="Roboto Light"/>
                <a:ea typeface="Roboto Light"/>
                <a:cs typeface="Roboto Light"/>
                <a:sym typeface="Roboto Light"/>
              </a:rPr>
              <a:t>: Actualización del software y hardware necesarios para su funcionamiento. Capacitación de técnicos y analistas</a:t>
            </a:r>
            <a:endParaRPr sz="22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1000"/>
              </a:spcBef>
              <a:spcAft>
                <a:spcPts val="0"/>
              </a:spcAft>
              <a:buClr>
                <a:srgbClr val="000000"/>
              </a:buClr>
              <a:buSzPts val="2200"/>
              <a:buFont typeface="Arial"/>
              <a:buNone/>
            </a:pPr>
            <a:r>
              <a:rPr lang="es-AR" sz="2200" b="0" i="0" u="none" strike="noStrike" cap="none">
                <a:solidFill>
                  <a:srgbClr val="1C4587"/>
                </a:solidFill>
                <a:latin typeface="Roboto Light"/>
                <a:ea typeface="Roboto Light"/>
                <a:cs typeface="Roboto Light"/>
                <a:sym typeface="Roboto Light"/>
              </a:rPr>
              <a:t>-Plan piloto de </a:t>
            </a:r>
            <a:r>
              <a:rPr lang="es-AR" sz="2200" b="1" i="0" u="none" strike="noStrike" cap="none">
                <a:solidFill>
                  <a:srgbClr val="1C4587"/>
                </a:solidFill>
                <a:latin typeface="Roboto"/>
                <a:ea typeface="Roboto"/>
                <a:cs typeface="Roboto"/>
                <a:sym typeface="Roboto"/>
              </a:rPr>
              <a:t>analistas digitales </a:t>
            </a:r>
            <a:endParaRPr sz="2200" b="1" i="0" u="none" strike="noStrike" cap="none">
              <a:solidFill>
                <a:srgbClr val="404040"/>
              </a:solidFill>
              <a:latin typeface="Trebuchet MS"/>
              <a:ea typeface="Trebuchet MS"/>
              <a:cs typeface="Trebuchet MS"/>
              <a:sym typeface="Trebuchet MS"/>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3" name="Google Shape;833;p86"/>
          <p:cNvPicPr preferRelativeResize="0"/>
          <p:nvPr/>
        </p:nvPicPr>
        <p:blipFill rotWithShape="1">
          <a:blip r:embed="rId4">
            <a:alphaModFix/>
          </a:blip>
          <a:srcRect l="36938" r="33577" b="38304"/>
          <a:stretch/>
        </p:blipFill>
        <p:spPr>
          <a:xfrm>
            <a:off x="499066" y="219055"/>
            <a:ext cx="733801" cy="869449"/>
          </a:xfrm>
          <a:prstGeom prst="rect">
            <a:avLst/>
          </a:prstGeom>
          <a:noFill/>
          <a:ln>
            <a:noFill/>
          </a:ln>
        </p:spPr>
      </p:pic>
      <p:pic>
        <p:nvPicPr>
          <p:cNvPr id="834" name="Google Shape;834;p86"/>
          <p:cNvPicPr preferRelativeResize="0"/>
          <p:nvPr/>
        </p:nvPicPr>
        <p:blipFill rotWithShape="1">
          <a:blip r:embed="rId4">
            <a:alphaModFix/>
          </a:blip>
          <a:srcRect t="64575"/>
          <a:stretch/>
        </p:blipFill>
        <p:spPr>
          <a:xfrm>
            <a:off x="1379709" y="433301"/>
            <a:ext cx="3266331" cy="6551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38"/>
        <p:cNvGrpSpPr/>
        <p:nvPr/>
      </p:nvGrpSpPr>
      <p:grpSpPr>
        <a:xfrm>
          <a:off x="0" y="0"/>
          <a:ext cx="0" cy="0"/>
          <a:chOff x="0" y="0"/>
          <a:chExt cx="0" cy="0"/>
        </a:xfrm>
      </p:grpSpPr>
      <p:cxnSp>
        <p:nvCxnSpPr>
          <p:cNvPr id="839" name="Google Shape;839;p8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40" name="Google Shape;840;p8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41" name="Google Shape;841;p8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42" name="Google Shape;842;p87"/>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 		</a:t>
            </a:r>
            <a:endParaRPr sz="4000" b="0" i="0" u="none" strike="noStrike" cap="none">
              <a:solidFill>
                <a:srgbClr val="00ABF8"/>
              </a:solidFill>
              <a:latin typeface="Roboto Light"/>
              <a:ea typeface="Roboto Light"/>
              <a:cs typeface="Roboto Light"/>
              <a:sym typeface="Roboto Light"/>
            </a:endParaRPr>
          </a:p>
        </p:txBody>
      </p:sp>
      <p:pic>
        <p:nvPicPr>
          <p:cNvPr id="843" name="Google Shape;843;p87"/>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844" name="Google Shape;844;p87"/>
          <p:cNvSpPr txBox="1"/>
          <p:nvPr/>
        </p:nvSpPr>
        <p:spPr>
          <a:xfrm>
            <a:off x="422425" y="1284487"/>
            <a:ext cx="108552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AR" sz="2400" b="1" i="0" u="none" strike="noStrike" cap="none">
                <a:solidFill>
                  <a:srgbClr val="1C4587"/>
                </a:solidFill>
                <a:latin typeface="Roboto"/>
                <a:ea typeface="Roboto"/>
                <a:cs typeface="Roboto"/>
                <a:sym typeface="Roboto"/>
              </a:rPr>
              <a:t>2019</a:t>
            </a:r>
            <a:endParaRPr sz="24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r>
              <a:rPr lang="es-AR" sz="2200" b="1" i="0" u="none" strike="noStrike" cap="none">
                <a:solidFill>
                  <a:srgbClr val="1C4587"/>
                </a:solidFill>
                <a:latin typeface="Roboto"/>
                <a:ea typeface="Roboto"/>
                <a:cs typeface="Roboto"/>
                <a:sym typeface="Roboto"/>
              </a:rPr>
              <a:t>Incremento y potenciación de la infraestructura tecnológica</a:t>
            </a:r>
            <a:endParaRPr sz="22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endParaRPr sz="2200" b="1" i="0" u="none" strike="noStrike" cap="none">
              <a:solidFill>
                <a:srgbClr val="1C458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-En el marco de la red de laboratorios del Consejo Federal de Procuradores, se gestionó la provisión de </a:t>
            </a:r>
            <a:r>
              <a:rPr lang="es-AR" sz="2400" b="1" i="0" u="none" strike="noStrike" cap="none">
                <a:solidFill>
                  <a:srgbClr val="1C4587"/>
                </a:solidFill>
                <a:latin typeface="Roboto"/>
                <a:ea typeface="Roboto"/>
                <a:cs typeface="Roboto"/>
                <a:sym typeface="Roboto"/>
              </a:rPr>
              <a:t>3 cromatógrafos de gases con detección espectrométrica de masas </a:t>
            </a:r>
            <a:r>
              <a:rPr lang="es-AR" sz="2400" b="0" i="0" u="none" strike="noStrike" cap="none">
                <a:solidFill>
                  <a:srgbClr val="1C4587"/>
                </a:solidFill>
                <a:latin typeface="Roboto Light"/>
                <a:ea typeface="Roboto Light"/>
                <a:cs typeface="Roboto Light"/>
                <a:sym typeface="Roboto Light"/>
              </a:rPr>
              <a:t>(instrumento fundamental para la determinación y cuantificación de estupefacientes y otras sustancias)</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r>
              <a:rPr lang="es-AR" sz="2400" b="0" i="0" u="none" strike="noStrike" cap="none">
                <a:solidFill>
                  <a:srgbClr val="1C4587"/>
                </a:solidFill>
                <a:latin typeface="Roboto Light"/>
                <a:ea typeface="Roboto Light"/>
                <a:cs typeface="Roboto Light"/>
                <a:sym typeface="Roboto Light"/>
              </a:rPr>
              <a:t>-Proyecto de</a:t>
            </a:r>
            <a:r>
              <a:rPr lang="es-AR" sz="2400" b="1" i="0" u="none" strike="noStrike" cap="none">
                <a:solidFill>
                  <a:srgbClr val="1C4587"/>
                </a:solidFill>
                <a:latin typeface="Roboto"/>
                <a:ea typeface="Roboto"/>
                <a:cs typeface="Roboto"/>
                <a:sym typeface="Roboto"/>
              </a:rPr>
              <a:t> determinación de flujos de trabajo e inteligencia artificial</a:t>
            </a:r>
            <a:r>
              <a:rPr lang="es-AR" sz="2400" b="0" i="0" u="none" strike="noStrike" cap="none">
                <a:solidFill>
                  <a:srgbClr val="1C4587"/>
                </a:solidFill>
                <a:latin typeface="Roboto Light"/>
                <a:ea typeface="Roboto Light"/>
                <a:cs typeface="Roboto Light"/>
                <a:sym typeface="Roboto Light"/>
              </a:rPr>
              <a:t> aplicada a la investigación: Analytics predictivo y prescriptivo</a:t>
            </a: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a:solidFill>
                <a:srgbClr val="1C4587"/>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5" name="Google Shape;845;p87"/>
          <p:cNvPicPr preferRelativeResize="0"/>
          <p:nvPr/>
        </p:nvPicPr>
        <p:blipFill rotWithShape="1">
          <a:blip r:embed="rId4">
            <a:alphaModFix/>
          </a:blip>
          <a:srcRect l="36938" r="33577" b="38304"/>
          <a:stretch/>
        </p:blipFill>
        <p:spPr>
          <a:xfrm>
            <a:off x="499066" y="219055"/>
            <a:ext cx="733801" cy="869449"/>
          </a:xfrm>
          <a:prstGeom prst="rect">
            <a:avLst/>
          </a:prstGeom>
          <a:noFill/>
          <a:ln>
            <a:noFill/>
          </a:ln>
        </p:spPr>
      </p:pic>
      <p:pic>
        <p:nvPicPr>
          <p:cNvPr id="846" name="Google Shape;846;p87"/>
          <p:cNvPicPr preferRelativeResize="0"/>
          <p:nvPr/>
        </p:nvPicPr>
        <p:blipFill rotWithShape="1">
          <a:blip r:embed="rId4">
            <a:alphaModFix/>
          </a:blip>
          <a:srcRect t="64575"/>
          <a:stretch/>
        </p:blipFill>
        <p:spPr>
          <a:xfrm>
            <a:off x="1379709" y="433301"/>
            <a:ext cx="3266331" cy="6551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50"/>
        <p:cNvGrpSpPr/>
        <p:nvPr/>
      </p:nvGrpSpPr>
      <p:grpSpPr>
        <a:xfrm>
          <a:off x="0" y="0"/>
          <a:ext cx="0" cy="0"/>
          <a:chOff x="0" y="0"/>
          <a:chExt cx="0" cy="0"/>
        </a:xfrm>
      </p:grpSpPr>
      <p:cxnSp>
        <p:nvCxnSpPr>
          <p:cNvPr id="851" name="Google Shape;851;p8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52" name="Google Shape;852;p8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53" name="Google Shape;853;p8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54" name="Google Shape;854;p89"/>
          <p:cNvSpPr txBox="1">
            <a:spLocks noGrp="1"/>
          </p:cNvSpPr>
          <p:nvPr>
            <p:ph type="ctrTitle"/>
          </p:nvPr>
        </p:nvSpPr>
        <p:spPr>
          <a:xfrm>
            <a:off x="663574" y="1080764"/>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a:solidFill>
                  <a:srgbClr val="1C4587"/>
                </a:solidFill>
              </a:rPr>
              <a:t>   Impacto institucional de la Policía Judicial	</a:t>
            </a:r>
            <a:endParaRPr sz="4000" b="0" i="0" u="none" strike="noStrike" cap="none">
              <a:solidFill>
                <a:srgbClr val="00ABF8"/>
              </a:solidFill>
              <a:latin typeface="Roboto Light"/>
              <a:ea typeface="Roboto Light"/>
              <a:cs typeface="Roboto Light"/>
              <a:sym typeface="Roboto Light"/>
            </a:endParaRPr>
          </a:p>
        </p:txBody>
      </p:sp>
      <p:pic>
        <p:nvPicPr>
          <p:cNvPr id="855" name="Google Shape;855;p89"/>
          <p:cNvPicPr preferRelativeResize="0"/>
          <p:nvPr/>
        </p:nvPicPr>
        <p:blipFill rotWithShape="1">
          <a:blip r:embed="rId3">
            <a:alphaModFix/>
          </a:blip>
          <a:srcRect t="64575"/>
          <a:stretch/>
        </p:blipFill>
        <p:spPr>
          <a:xfrm>
            <a:off x="4625459" y="3094351"/>
            <a:ext cx="3872214" cy="887099"/>
          </a:xfrm>
          <a:prstGeom prst="rect">
            <a:avLst/>
          </a:prstGeom>
          <a:noFill/>
          <a:ln>
            <a:noFill/>
          </a:ln>
        </p:spPr>
      </p:pic>
      <p:pic>
        <p:nvPicPr>
          <p:cNvPr id="856" name="Google Shape;856;p89"/>
          <p:cNvPicPr preferRelativeResize="0"/>
          <p:nvPr/>
        </p:nvPicPr>
        <p:blipFill rotWithShape="1">
          <a:blip r:embed="rId3">
            <a:alphaModFix/>
          </a:blip>
          <a:srcRect l="36938" r="33577" b="38304"/>
          <a:stretch/>
        </p:blipFill>
        <p:spPr>
          <a:xfrm>
            <a:off x="3774832" y="2877345"/>
            <a:ext cx="935560" cy="1104105"/>
          </a:xfrm>
          <a:prstGeom prst="rect">
            <a:avLst/>
          </a:prstGeom>
          <a:noFill/>
          <a:ln>
            <a:noFill/>
          </a:ln>
        </p:spPr>
      </p:pic>
      <p:pic>
        <p:nvPicPr>
          <p:cNvPr id="857" name="Google Shape;857;p89"/>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61"/>
        <p:cNvGrpSpPr/>
        <p:nvPr/>
      </p:nvGrpSpPr>
      <p:grpSpPr>
        <a:xfrm>
          <a:off x="0" y="0"/>
          <a:ext cx="0" cy="0"/>
          <a:chOff x="0" y="0"/>
          <a:chExt cx="0" cy="0"/>
        </a:xfrm>
      </p:grpSpPr>
      <p:cxnSp>
        <p:nvCxnSpPr>
          <p:cNvPr id="862" name="Google Shape;862;p9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63" name="Google Shape;863;p90"/>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64" name="Google Shape;864;p9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65" name="Google Shape;865;p90"/>
          <p:cNvSpPr txBox="1">
            <a:spLocks noGrp="1"/>
          </p:cNvSpPr>
          <p:nvPr>
            <p:ph type="ctrTitle"/>
          </p:nvPr>
        </p:nvSpPr>
        <p:spPr>
          <a:xfrm>
            <a:off x="208552" y="633886"/>
            <a:ext cx="105618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700">
                <a:solidFill>
                  <a:srgbClr val="1155CC"/>
                </a:solidFill>
              </a:rPr>
              <a:t>7. Conocer para actuar: El caso de Khan Academy</a:t>
            </a:r>
            <a:endParaRPr sz="3700" b="0" i="0" u="none" strike="noStrike" cap="none">
              <a:solidFill>
                <a:srgbClr val="1155CC"/>
              </a:solidFill>
              <a:latin typeface="Roboto Light"/>
              <a:ea typeface="Roboto Light"/>
              <a:cs typeface="Roboto Light"/>
              <a:sym typeface="Roboto Light"/>
            </a:endParaRPr>
          </a:p>
        </p:txBody>
      </p:sp>
      <p:pic>
        <p:nvPicPr>
          <p:cNvPr id="866" name="Google Shape;866;p90"/>
          <p:cNvPicPr preferRelativeResize="0"/>
          <p:nvPr/>
        </p:nvPicPr>
        <p:blipFill rotWithShape="1">
          <a:blip r:embed="rId3">
            <a:alphaModFix/>
          </a:blip>
          <a:srcRect/>
          <a:stretch/>
        </p:blipFill>
        <p:spPr>
          <a:xfrm>
            <a:off x="10713199" y="6335075"/>
            <a:ext cx="1373475" cy="410741"/>
          </a:xfrm>
          <a:prstGeom prst="rect">
            <a:avLst/>
          </a:prstGeom>
          <a:noFill/>
          <a:ln>
            <a:noFill/>
          </a:ln>
        </p:spPr>
      </p:pic>
      <p:pic>
        <p:nvPicPr>
          <p:cNvPr id="867" name="Google Shape;867;p90"/>
          <p:cNvPicPr preferRelativeResize="0"/>
          <p:nvPr/>
        </p:nvPicPr>
        <p:blipFill rotWithShape="1">
          <a:blip r:embed="rId4">
            <a:alphaModFix/>
          </a:blip>
          <a:srcRect b="31881"/>
          <a:stretch/>
        </p:blipFill>
        <p:spPr>
          <a:xfrm>
            <a:off x="10852625" y="135624"/>
            <a:ext cx="1094625" cy="1051625"/>
          </a:xfrm>
          <a:prstGeom prst="rect">
            <a:avLst/>
          </a:prstGeom>
          <a:noFill/>
          <a:ln>
            <a:noFill/>
          </a:ln>
        </p:spPr>
      </p:pic>
      <p:sp>
        <p:nvSpPr>
          <p:cNvPr id="868" name="Google Shape;868;p90"/>
          <p:cNvSpPr txBox="1"/>
          <p:nvPr/>
        </p:nvSpPr>
        <p:spPr>
          <a:xfrm>
            <a:off x="362025" y="1614613"/>
            <a:ext cx="112521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-Asistente inteligente lanzado en 2006 por el pedagogo Salman Khan</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-Constituye una herramienta de formación permanente que ofrece breves lecciones gratuitas sobre temas que van desde las matemáticas al arte, pasando por la programación, economía, física, química, biología, medicina, finanzas, historia y mucho más</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-Cualquier persona, en cualquier lugar del mundo, puede entrar en el sitio para aprender o repasar cualquier tema</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72"/>
        <p:cNvGrpSpPr/>
        <p:nvPr/>
      </p:nvGrpSpPr>
      <p:grpSpPr>
        <a:xfrm>
          <a:off x="0" y="0"/>
          <a:ext cx="0" cy="0"/>
          <a:chOff x="0" y="0"/>
          <a:chExt cx="0" cy="0"/>
        </a:xfrm>
      </p:grpSpPr>
      <p:cxnSp>
        <p:nvCxnSpPr>
          <p:cNvPr id="873" name="Google Shape;873;p9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74" name="Google Shape;874;p9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75" name="Google Shape;875;p91"/>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876" name="Google Shape;876;p91"/>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877" name="Google Shape;877;p91"/>
          <p:cNvSpPr txBox="1"/>
          <p:nvPr/>
        </p:nvSpPr>
        <p:spPr>
          <a:xfrm>
            <a:off x="281175" y="1819450"/>
            <a:ext cx="113157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-Portal de aprendizaje personal en el que cada agente puede ver dónde está la meta para cualquier competencia que procura adquirir y los cursos que lo conducirán a ella</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-Propuestas académicas comunes y diferenciadas por área de gestión</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600"/>
              <a:buFont typeface="Arial"/>
              <a:buNone/>
            </a:pPr>
            <a:r>
              <a:rPr lang="es-AR" sz="2600" b="0" i="0" u="none" strike="noStrike" cap="none">
                <a:solidFill>
                  <a:srgbClr val="1C4587"/>
                </a:solidFill>
                <a:latin typeface="Roboto Light"/>
                <a:ea typeface="Roboto Light"/>
                <a:cs typeface="Roboto Light"/>
                <a:sym typeface="Roboto Light"/>
              </a:rPr>
              <a:t>-Información acerca de congresos, jornadas y cursos presenciales de alcance local, nacional e internacional</a:t>
            </a:r>
            <a:endParaRPr sz="26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878" name="Google Shape;878;p91"/>
          <p:cNvPicPr preferRelativeResize="0"/>
          <p:nvPr/>
        </p:nvPicPr>
        <p:blipFill rotWithShape="1">
          <a:blip r:embed="rId4">
            <a:alphaModFix/>
          </a:blip>
          <a:srcRect r="73841"/>
          <a:stretch/>
        </p:blipFill>
        <p:spPr>
          <a:xfrm>
            <a:off x="10865600" y="300275"/>
            <a:ext cx="985500" cy="758375"/>
          </a:xfrm>
          <a:prstGeom prst="rect">
            <a:avLst/>
          </a:prstGeom>
          <a:noFill/>
          <a:ln>
            <a:noFill/>
          </a:ln>
        </p:spPr>
      </p:pic>
      <p:sp>
        <p:nvSpPr>
          <p:cNvPr id="879" name="Google Shape;879;p91"/>
          <p:cNvSpPr txBox="1">
            <a:spLocks noGrp="1"/>
          </p:cNvSpPr>
          <p:nvPr>
            <p:ph type="ctrTitle"/>
          </p:nvPr>
        </p:nvSpPr>
        <p:spPr>
          <a:xfrm>
            <a:off x="232275" y="426976"/>
            <a:ext cx="105618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sz="3700">
                <a:solidFill>
                  <a:srgbClr val="1155CC"/>
                </a:solidFill>
              </a:rPr>
              <a:t>7. Conocer para actuar: Centro de Capacitación</a:t>
            </a:r>
            <a:endParaRPr sz="3700" b="0" i="0" u="none" strike="noStrike" cap="none">
              <a:solidFill>
                <a:srgbClr val="1155CC"/>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71"/>
        <p:cNvGrpSpPr/>
        <p:nvPr/>
      </p:nvGrpSpPr>
      <p:grpSpPr>
        <a:xfrm>
          <a:off x="0" y="0"/>
          <a:ext cx="0" cy="0"/>
          <a:chOff x="0" y="0"/>
          <a:chExt cx="0" cy="0"/>
        </a:xfrm>
      </p:grpSpPr>
      <p:cxnSp>
        <p:nvCxnSpPr>
          <p:cNvPr id="172" name="Google Shape;172;p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73" name="Google Shape;173;p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74" name="Google Shape;174;p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75" name="Google Shape;175;p8"/>
          <p:cNvSpPr txBox="1"/>
          <p:nvPr/>
        </p:nvSpPr>
        <p:spPr>
          <a:xfrm>
            <a:off x="630250" y="2455650"/>
            <a:ext cx="10574400" cy="30000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Lo que faltaba, en palabras de Doug Cutting, fundador de Hadoop, era la capacidad de unir las unidades de memoria y procesadores de manera que pudieran trabajar de forma coordinada para almacenar muchos datos y también ejecutar las computaciones de toda la carga de datos, con todos los procesadores funcionando juntos en paralelo</a:t>
            </a: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p:txBody>
      </p:sp>
      <p:pic>
        <p:nvPicPr>
          <p:cNvPr id="176" name="Google Shape;176;p8"/>
          <p:cNvPicPr preferRelativeResize="0"/>
          <p:nvPr/>
        </p:nvPicPr>
        <p:blipFill rotWithShape="1">
          <a:blip r:embed="rId3">
            <a:alphaModFix/>
          </a:blip>
          <a:srcRect t="22183" b="24882"/>
          <a:stretch/>
        </p:blipFill>
        <p:spPr>
          <a:xfrm>
            <a:off x="4489475" y="375075"/>
            <a:ext cx="3423000" cy="1811922"/>
          </a:xfrm>
          <a:prstGeom prst="rect">
            <a:avLst/>
          </a:prstGeom>
          <a:noFill/>
          <a:ln>
            <a:noFill/>
          </a:ln>
        </p:spPr>
      </p:pic>
      <p:sp>
        <p:nvSpPr>
          <p:cNvPr id="177" name="Google Shape;177;p8"/>
          <p:cNvSpPr txBox="1"/>
          <p:nvPr/>
        </p:nvSpPr>
        <p:spPr>
          <a:xfrm>
            <a:off x="10987500" y="1880200"/>
            <a:ext cx="8460900" cy="9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178" name="Google Shape;178;p8"/>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83"/>
        <p:cNvGrpSpPr/>
        <p:nvPr/>
      </p:nvGrpSpPr>
      <p:grpSpPr>
        <a:xfrm>
          <a:off x="0" y="0"/>
          <a:ext cx="0" cy="0"/>
          <a:chOff x="0" y="0"/>
          <a:chExt cx="0" cy="0"/>
        </a:xfrm>
      </p:grpSpPr>
      <p:cxnSp>
        <p:nvCxnSpPr>
          <p:cNvPr id="884" name="Google Shape;884;p92"/>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85" name="Google Shape;885;p92"/>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86" name="Google Shape;886;p92"/>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87" name="Google Shape;887;p92"/>
          <p:cNvSpPr txBox="1">
            <a:spLocks noGrp="1"/>
          </p:cNvSpPr>
          <p:nvPr>
            <p:ph type="ctrTitle"/>
          </p:nvPr>
        </p:nvSpPr>
        <p:spPr>
          <a:xfrm>
            <a:off x="537075" y="1132002"/>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Objetivo institucional de la capacitación</a:t>
            </a:r>
            <a:endParaRPr sz="4000" b="1" i="0" u="none" strike="noStrike" cap="none">
              <a:solidFill>
                <a:srgbClr val="00ABF8"/>
              </a:solidFill>
              <a:latin typeface="Roboto"/>
              <a:ea typeface="Roboto"/>
              <a:cs typeface="Roboto"/>
              <a:sym typeface="Roboto"/>
            </a:endParaRPr>
          </a:p>
        </p:txBody>
      </p:sp>
      <p:pic>
        <p:nvPicPr>
          <p:cNvPr id="888" name="Google Shape;888;p92"/>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889" name="Google Shape;889;p92"/>
          <p:cNvSpPr txBox="1"/>
          <p:nvPr/>
        </p:nvSpPr>
        <p:spPr>
          <a:xfrm>
            <a:off x="537075" y="2315276"/>
            <a:ext cx="1131570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3000"/>
              <a:buFont typeface="Arial"/>
              <a:buNone/>
            </a:pPr>
            <a:r>
              <a:rPr lang="es-AR" sz="3000" b="0" i="0" u="none" strike="noStrike" cap="none">
                <a:solidFill>
                  <a:srgbClr val="1C4587"/>
                </a:solidFill>
                <a:latin typeface="Roboto Light"/>
                <a:ea typeface="Roboto Light"/>
                <a:cs typeface="Roboto Light"/>
                <a:sym typeface="Roboto Light"/>
              </a:rPr>
              <a:t>Ejes:</a:t>
            </a:r>
            <a:endParaRPr sz="14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457200" algn="just" rtl="0">
              <a:lnSpc>
                <a:spcPct val="115000"/>
              </a:lnSpc>
              <a:spcBef>
                <a:spcPts val="0"/>
              </a:spcBef>
              <a:spcAft>
                <a:spcPts val="0"/>
              </a:spcAft>
              <a:buClr>
                <a:srgbClr val="1C4587"/>
              </a:buClr>
              <a:buSzPts val="3000"/>
              <a:buFont typeface="Arial"/>
              <a:buChar char="-"/>
            </a:pPr>
            <a:r>
              <a:rPr lang="es-AR" sz="3000" b="0" i="0" u="none" strike="noStrike" cap="none">
                <a:solidFill>
                  <a:srgbClr val="1C4587"/>
                </a:solidFill>
                <a:latin typeface="Roboto Light"/>
                <a:ea typeface="Roboto Light"/>
                <a:cs typeface="Roboto Light"/>
                <a:sym typeface="Roboto Light"/>
              </a:rPr>
              <a:t>Factores de cohesión</a:t>
            </a:r>
            <a:endParaRPr sz="1400" b="0" i="0" u="none" strike="noStrike" cap="none">
              <a:solidFill>
                <a:srgbClr val="000000"/>
              </a:solidFill>
              <a:latin typeface="Arial"/>
              <a:ea typeface="Arial"/>
              <a:cs typeface="Arial"/>
              <a:sym typeface="Arial"/>
            </a:endParaRPr>
          </a:p>
          <a:p>
            <a:pPr marL="457200" marR="0" lvl="0" indent="-266700" algn="just" rtl="0">
              <a:lnSpc>
                <a:spcPct val="115000"/>
              </a:lnSpc>
              <a:spcBef>
                <a:spcPts val="0"/>
              </a:spcBef>
              <a:spcAft>
                <a:spcPts val="0"/>
              </a:spcAft>
              <a:buClr>
                <a:srgbClr val="1C4587"/>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457200" marR="0" lvl="0" indent="-457200" algn="just" rtl="0">
              <a:lnSpc>
                <a:spcPct val="115000"/>
              </a:lnSpc>
              <a:spcBef>
                <a:spcPts val="0"/>
              </a:spcBef>
              <a:spcAft>
                <a:spcPts val="0"/>
              </a:spcAft>
              <a:buClr>
                <a:srgbClr val="1C4587"/>
              </a:buClr>
              <a:buSzPts val="3000"/>
              <a:buFont typeface="Arial"/>
              <a:buChar char="-"/>
            </a:pPr>
            <a:r>
              <a:rPr lang="es-AR" sz="3000" b="0" i="0" u="none" strike="noStrike" cap="none">
                <a:solidFill>
                  <a:srgbClr val="1C4587"/>
                </a:solidFill>
                <a:latin typeface="Roboto Light"/>
                <a:ea typeface="Roboto Light"/>
                <a:cs typeface="Roboto Light"/>
                <a:sym typeface="Roboto Light"/>
              </a:rPr>
              <a:t>Articulación al cambio cultural</a:t>
            </a:r>
            <a:endParaRPr sz="1400" b="0" i="0" u="none" strike="noStrike" cap="none">
              <a:solidFill>
                <a:srgbClr val="000000"/>
              </a:solidFill>
              <a:latin typeface="Arial"/>
              <a:ea typeface="Arial"/>
              <a:cs typeface="Arial"/>
              <a:sym typeface="Arial"/>
            </a:endParaRPr>
          </a:p>
          <a:p>
            <a:pPr marL="457200" marR="0" lvl="0" indent="-279400" algn="just" rtl="0">
              <a:lnSpc>
                <a:spcPct val="115000"/>
              </a:lnSpc>
              <a:spcBef>
                <a:spcPts val="0"/>
              </a:spcBef>
              <a:spcAft>
                <a:spcPts val="0"/>
              </a:spcAft>
              <a:buClr>
                <a:srgbClr val="000000"/>
              </a:buClr>
              <a:buSzPts val="28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890" name="Google Shape;890;p92"/>
          <p:cNvPicPr preferRelativeResize="0"/>
          <p:nvPr/>
        </p:nvPicPr>
        <p:blipFill rotWithShape="1">
          <a:blip r:embed="rId4">
            <a:alphaModFix/>
          </a:blip>
          <a:srcRect r="73841"/>
          <a:stretch/>
        </p:blipFill>
        <p:spPr>
          <a:xfrm>
            <a:off x="11047699" y="109590"/>
            <a:ext cx="985500" cy="758375"/>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894"/>
        <p:cNvGrpSpPr/>
        <p:nvPr/>
      </p:nvGrpSpPr>
      <p:grpSpPr>
        <a:xfrm>
          <a:off x="0" y="0"/>
          <a:ext cx="0" cy="0"/>
          <a:chOff x="0" y="0"/>
          <a:chExt cx="0" cy="0"/>
        </a:xfrm>
      </p:grpSpPr>
      <p:cxnSp>
        <p:nvCxnSpPr>
          <p:cNvPr id="895" name="Google Shape;895;p9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896" name="Google Shape;896;p9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897" name="Google Shape;897;p9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98" name="Google Shape;898;p93"/>
          <p:cNvSpPr txBox="1">
            <a:spLocks noGrp="1"/>
          </p:cNvSpPr>
          <p:nvPr>
            <p:ph type="ctrTitle"/>
          </p:nvPr>
        </p:nvSpPr>
        <p:spPr>
          <a:xfrm>
            <a:off x="318950" y="1182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Capacitación en cifras (2019)</a:t>
            </a:r>
            <a:endParaRPr sz="3500" b="1" i="0" u="none" strike="noStrike" cap="none">
              <a:solidFill>
                <a:srgbClr val="00ABF8"/>
              </a:solidFill>
              <a:latin typeface="Roboto"/>
              <a:ea typeface="Roboto"/>
              <a:cs typeface="Roboto"/>
              <a:sym typeface="Roboto"/>
            </a:endParaRPr>
          </a:p>
        </p:txBody>
      </p:sp>
      <p:pic>
        <p:nvPicPr>
          <p:cNvPr id="899" name="Google Shape;899;p93"/>
          <p:cNvPicPr preferRelativeResize="0"/>
          <p:nvPr/>
        </p:nvPicPr>
        <p:blipFill rotWithShape="1">
          <a:blip r:embed="rId3">
            <a:alphaModFix/>
          </a:blip>
          <a:srcRect/>
          <a:stretch/>
        </p:blipFill>
        <p:spPr>
          <a:xfrm>
            <a:off x="10713199" y="6335075"/>
            <a:ext cx="1373475" cy="410741"/>
          </a:xfrm>
          <a:prstGeom prst="rect">
            <a:avLst/>
          </a:prstGeom>
          <a:noFill/>
          <a:ln>
            <a:noFill/>
          </a:ln>
        </p:spPr>
      </p:pic>
      <p:sp>
        <p:nvSpPr>
          <p:cNvPr id="900" name="Google Shape;900;p93"/>
          <p:cNvSpPr txBox="1"/>
          <p:nvPr/>
        </p:nvSpPr>
        <p:spPr>
          <a:xfrm>
            <a:off x="318950" y="507526"/>
            <a:ext cx="113157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228600" marR="0" lvl="0" indent="-228600" algn="just" rtl="0">
              <a:lnSpc>
                <a:spcPct val="140000"/>
              </a:lnSpc>
              <a:spcBef>
                <a:spcPts val="120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29.097 </a:t>
            </a:r>
            <a:r>
              <a:rPr lang="es-AR" sz="2200" b="0" i="0" u="none" strike="noStrike" cap="none">
                <a:solidFill>
                  <a:srgbClr val="1C4587"/>
                </a:solidFill>
                <a:latin typeface="Roboto Light"/>
                <a:ea typeface="Roboto Light"/>
                <a:cs typeface="Roboto Light"/>
                <a:sym typeface="Roboto Light"/>
              </a:rPr>
              <a:t>ingresos al sitio web de Capacitación</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3.743</a:t>
            </a:r>
            <a:r>
              <a:rPr lang="es-AR" sz="2200" b="0" i="0" u="none" strike="noStrike" cap="none">
                <a:solidFill>
                  <a:srgbClr val="1C4587"/>
                </a:solidFill>
                <a:latin typeface="Roboto Light"/>
                <a:ea typeface="Roboto Light"/>
                <a:cs typeface="Roboto Light"/>
                <a:sym typeface="Roboto Light"/>
              </a:rPr>
              <a:t> agentes que se capacitaron</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3.289 </a:t>
            </a:r>
            <a:r>
              <a:rPr lang="es-AR" sz="2200" b="0" i="0" u="none" strike="noStrike" cap="none">
                <a:solidFill>
                  <a:srgbClr val="1C4587"/>
                </a:solidFill>
                <a:latin typeface="Roboto Light"/>
                <a:ea typeface="Roboto Light"/>
                <a:cs typeface="Roboto Light"/>
                <a:sym typeface="Roboto Light"/>
              </a:rPr>
              <a:t>alumnos cursantes en los cursos virtuales ofrecidos</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2.966</a:t>
            </a:r>
            <a:r>
              <a:rPr lang="es-AR" sz="2200" b="0" i="0" u="none" strike="noStrike" cap="none">
                <a:solidFill>
                  <a:srgbClr val="1C4587"/>
                </a:solidFill>
                <a:latin typeface="Roboto Light"/>
                <a:ea typeface="Roboto Light"/>
                <a:cs typeface="Roboto Light"/>
                <a:sym typeface="Roboto Light"/>
              </a:rPr>
              <a:t> asistentes en actividades presenciales</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1.989 </a:t>
            </a:r>
            <a:r>
              <a:rPr lang="es-AR" sz="2200" b="0" i="0" u="none" strike="noStrike" cap="none">
                <a:solidFill>
                  <a:srgbClr val="1C4587"/>
                </a:solidFill>
                <a:latin typeface="Roboto Light"/>
                <a:ea typeface="Roboto Light"/>
                <a:cs typeface="Roboto Light"/>
                <a:sym typeface="Roboto Light"/>
              </a:rPr>
              <a:t>nuevos usuarios en el campus virtual</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962 </a:t>
            </a:r>
            <a:r>
              <a:rPr lang="es-AR" sz="2200" b="0" i="0" u="none" strike="noStrike" cap="none">
                <a:solidFill>
                  <a:srgbClr val="1C4587"/>
                </a:solidFill>
                <a:latin typeface="Roboto Light"/>
                <a:ea typeface="Roboto Light"/>
                <a:cs typeface="Roboto Light"/>
                <a:sym typeface="Roboto Light"/>
              </a:rPr>
              <a:t>videos a disposición en la videoteca del Centro de Capacitación</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207</a:t>
            </a:r>
            <a:r>
              <a:rPr lang="es-AR" sz="2200" b="0" i="0" u="none" strike="noStrike" cap="none">
                <a:solidFill>
                  <a:srgbClr val="1C4587"/>
                </a:solidFill>
                <a:latin typeface="Roboto Light"/>
                <a:ea typeface="Roboto Light"/>
                <a:cs typeface="Roboto Light"/>
                <a:sym typeface="Roboto Light"/>
              </a:rPr>
              <a:t> docentes del Ministerio Público de la provincia de Buenos Aires</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39</a:t>
            </a:r>
            <a:r>
              <a:rPr lang="es-AR" sz="2200" b="0" i="0" u="none" strike="noStrike" cap="none">
                <a:solidFill>
                  <a:srgbClr val="1C4587"/>
                </a:solidFill>
                <a:latin typeface="Roboto Light"/>
                <a:ea typeface="Roboto Light"/>
                <a:cs typeface="Roboto Light"/>
                <a:sym typeface="Roboto Light"/>
              </a:rPr>
              <a:t> docentes externos</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35</a:t>
            </a:r>
            <a:r>
              <a:rPr lang="es-AR" sz="2200" b="0" i="0" u="none" strike="noStrike" cap="none">
                <a:solidFill>
                  <a:srgbClr val="1C4587"/>
                </a:solidFill>
                <a:latin typeface="Roboto Light"/>
                <a:ea typeface="Roboto Light"/>
                <a:cs typeface="Roboto Light"/>
                <a:sym typeface="Roboto Light"/>
              </a:rPr>
              <a:t> cursos virtuales </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r>
              <a:rPr lang="es-AR" sz="2200" b="1" i="0" u="none" strike="noStrike" cap="none">
                <a:solidFill>
                  <a:srgbClr val="1C4587"/>
                </a:solidFill>
                <a:latin typeface="Roboto"/>
                <a:ea typeface="Roboto"/>
                <a:cs typeface="Roboto"/>
                <a:sym typeface="Roboto"/>
              </a:rPr>
              <a:t>30</a:t>
            </a:r>
            <a:r>
              <a:rPr lang="es-AR" sz="2200" b="0" i="0" u="none" strike="noStrike" cap="none">
                <a:solidFill>
                  <a:srgbClr val="1C4587"/>
                </a:solidFill>
                <a:latin typeface="Roboto Light"/>
                <a:ea typeface="Roboto Light"/>
                <a:cs typeface="Roboto Light"/>
                <a:sym typeface="Roboto Light"/>
              </a:rPr>
              <a:t> cursos presenciales</a:t>
            </a:r>
            <a:endParaRPr sz="2200" b="0" i="0" u="none" strike="noStrike" cap="none">
              <a:solidFill>
                <a:srgbClr val="1C4587"/>
              </a:solidFill>
              <a:latin typeface="Roboto Light"/>
              <a:ea typeface="Roboto Light"/>
              <a:cs typeface="Roboto Light"/>
              <a:sym typeface="Roboto Light"/>
            </a:endParaRPr>
          </a:p>
          <a:p>
            <a:pPr marL="228600" marR="0" lvl="0" indent="-228600" algn="just" rtl="0">
              <a:lnSpc>
                <a:spcPct val="14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457200" marR="0" lvl="0" indent="0" algn="just" rtl="0">
              <a:lnSpc>
                <a:spcPct val="115000"/>
              </a:lnSpc>
              <a:spcBef>
                <a:spcPts val="0"/>
              </a:spcBef>
              <a:spcAft>
                <a:spcPts val="0"/>
              </a:spcAft>
              <a:buClr>
                <a:srgbClr val="000000"/>
              </a:buClr>
              <a:buSzPts val="2400"/>
              <a:buFont typeface="Arial"/>
              <a:buNone/>
            </a:pPr>
            <a:endParaRPr sz="2400" b="0" i="0" u="none" strike="noStrike" cap="none">
              <a:solidFill>
                <a:srgbClr val="1C4587"/>
              </a:solidFill>
              <a:latin typeface="Roboto Light"/>
              <a:ea typeface="Roboto Light"/>
              <a:cs typeface="Roboto Light"/>
              <a:sym typeface="Roboto Light"/>
            </a:endParaRPr>
          </a:p>
          <a:p>
            <a:pPr marL="457200" marR="0" lvl="0" indent="-279400" algn="just" rtl="0">
              <a:lnSpc>
                <a:spcPct val="115000"/>
              </a:lnSpc>
              <a:spcBef>
                <a:spcPts val="0"/>
              </a:spcBef>
              <a:spcAft>
                <a:spcPts val="0"/>
              </a:spcAft>
              <a:buClr>
                <a:srgbClr val="000000"/>
              </a:buClr>
              <a:buSzPts val="2800"/>
              <a:buFont typeface="Arial"/>
              <a:buNone/>
            </a:pPr>
            <a:endParaRPr sz="24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2800"/>
              <a:buFont typeface="Arial"/>
              <a:buNone/>
            </a:pPr>
            <a:endParaRPr sz="28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0" i="0" u="none" strike="noStrike" cap="none">
              <a:solidFill>
                <a:srgbClr val="1C4587"/>
              </a:solidFill>
              <a:latin typeface="Roboto Light"/>
              <a:ea typeface="Roboto Light"/>
              <a:cs typeface="Roboto Light"/>
              <a:sym typeface="Roboto Light"/>
            </a:endParaRPr>
          </a:p>
          <a:p>
            <a:pPr marL="0" marR="0" lvl="0" indent="0" algn="just" rtl="0">
              <a:lnSpc>
                <a:spcPct val="115000"/>
              </a:lnSpc>
              <a:spcBef>
                <a:spcPts val="0"/>
              </a:spcBef>
              <a:spcAft>
                <a:spcPts val="0"/>
              </a:spcAft>
              <a:buClr>
                <a:srgbClr val="000000"/>
              </a:buClr>
              <a:buSzPts val="3000"/>
              <a:buFont typeface="Arial"/>
              <a:buNone/>
            </a:pPr>
            <a:endParaRPr sz="3000" b="1" i="0" u="none" strike="noStrike" cap="none">
              <a:solidFill>
                <a:srgbClr val="1C4587"/>
              </a:solidFill>
              <a:latin typeface="Roboto"/>
              <a:ea typeface="Roboto"/>
              <a:cs typeface="Roboto"/>
              <a:sym typeface="Roboto"/>
            </a:endParaRPr>
          </a:p>
        </p:txBody>
      </p:sp>
      <p:pic>
        <p:nvPicPr>
          <p:cNvPr id="901" name="Google Shape;901;p93"/>
          <p:cNvPicPr preferRelativeResize="0"/>
          <p:nvPr/>
        </p:nvPicPr>
        <p:blipFill rotWithShape="1">
          <a:blip r:embed="rId4">
            <a:alphaModFix/>
          </a:blip>
          <a:srcRect r="73841"/>
          <a:stretch/>
        </p:blipFill>
        <p:spPr>
          <a:xfrm>
            <a:off x="11047699" y="109590"/>
            <a:ext cx="985500" cy="758375"/>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16"/>
        <p:cNvGrpSpPr/>
        <p:nvPr/>
      </p:nvGrpSpPr>
      <p:grpSpPr>
        <a:xfrm>
          <a:off x="0" y="0"/>
          <a:ext cx="0" cy="0"/>
          <a:chOff x="0" y="0"/>
          <a:chExt cx="0" cy="0"/>
        </a:xfrm>
      </p:grpSpPr>
      <p:cxnSp>
        <p:nvCxnSpPr>
          <p:cNvPr id="917" name="Google Shape;917;g77ff56e78f_0_17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18" name="Google Shape;918;g77ff56e78f_0_17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919" name="Google Shape;919;g77ff56e78f_0_171"/>
          <p:cNvSpPr txBox="1">
            <a:spLocks noGrp="1"/>
          </p:cNvSpPr>
          <p:nvPr>
            <p:ph type="ctrTitle"/>
          </p:nvPr>
        </p:nvSpPr>
        <p:spPr>
          <a:xfrm>
            <a:off x="961352" y="3429000"/>
            <a:ext cx="11010900" cy="65520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SzPts val="4000"/>
              <a:buNone/>
            </a:pPr>
            <a:r>
              <a:rPr lang="es-AR" sz="4800" b="1" spc="50" dirty="0" smtClean="0">
                <a:solidFill>
                  <a:srgbClr val="1C4587"/>
                </a:solidFill>
                <a:latin typeface="Roboto"/>
                <a:ea typeface="Roboto"/>
                <a:cs typeface="Roboto"/>
                <a:sym typeface="Roboto"/>
              </a:rPr>
              <a:t>Reflexiones sobre presupuestos </a:t>
            </a:r>
            <a:br>
              <a:rPr lang="es-AR" sz="4800" b="1" spc="50" dirty="0" smtClean="0">
                <a:solidFill>
                  <a:srgbClr val="1C4587"/>
                </a:solidFill>
                <a:latin typeface="Roboto"/>
                <a:ea typeface="Roboto"/>
                <a:cs typeface="Roboto"/>
                <a:sym typeface="Roboto"/>
              </a:rPr>
            </a:br>
            <a:r>
              <a:rPr lang="es-AR" sz="4800" b="1" spc="50" dirty="0" smtClean="0">
                <a:solidFill>
                  <a:srgbClr val="1C4587"/>
                </a:solidFill>
                <a:latin typeface="Roboto"/>
                <a:ea typeface="Roboto"/>
                <a:cs typeface="Roboto"/>
                <a:sym typeface="Roboto"/>
              </a:rPr>
              <a:t>para el diseño del Plan Estratégico</a:t>
            </a:r>
            <a:endParaRPr sz="4800" b="1" i="0" u="none" strike="noStrike" cap="none" spc="50" dirty="0">
              <a:solidFill>
                <a:srgbClr val="00ABF8"/>
              </a:solidFill>
              <a:latin typeface="Roboto"/>
              <a:ea typeface="Roboto"/>
              <a:cs typeface="Roboto"/>
              <a:sym typeface="Roboto"/>
            </a:endParaRPr>
          </a:p>
        </p:txBody>
      </p:sp>
      <p:pic>
        <p:nvPicPr>
          <p:cNvPr id="924" name="Google Shape;924;g77ff56e78f_0_171"/>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05"/>
        <p:cNvGrpSpPr/>
        <p:nvPr/>
      </p:nvGrpSpPr>
      <p:grpSpPr>
        <a:xfrm>
          <a:off x="0" y="0"/>
          <a:ext cx="0" cy="0"/>
          <a:chOff x="0" y="0"/>
          <a:chExt cx="0" cy="0"/>
        </a:xfrm>
      </p:grpSpPr>
      <p:cxnSp>
        <p:nvCxnSpPr>
          <p:cNvPr id="906" name="Google Shape;906;p9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07" name="Google Shape;907;p9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pic>
        <p:nvPicPr>
          <p:cNvPr id="909" name="Google Shape;909;p96"/>
          <p:cNvPicPr preferRelativeResize="0"/>
          <p:nvPr/>
        </p:nvPicPr>
        <p:blipFill rotWithShape="1">
          <a:blip r:embed="rId3">
            <a:alphaModFix/>
          </a:blip>
          <a:srcRect l="6985" r="6985"/>
          <a:stretch/>
        </p:blipFill>
        <p:spPr>
          <a:xfrm>
            <a:off x="435100" y="1106161"/>
            <a:ext cx="3232275" cy="3878800"/>
          </a:xfrm>
          <a:prstGeom prst="rect">
            <a:avLst/>
          </a:prstGeom>
          <a:noFill/>
          <a:ln>
            <a:noFill/>
          </a:ln>
        </p:spPr>
      </p:pic>
      <p:sp>
        <p:nvSpPr>
          <p:cNvPr id="910" name="Google Shape;910;p96"/>
          <p:cNvSpPr txBox="1"/>
          <p:nvPr/>
        </p:nvSpPr>
        <p:spPr>
          <a:xfrm>
            <a:off x="3722775" y="2061138"/>
            <a:ext cx="8740500" cy="3000000"/>
          </a:xfrm>
          <a:prstGeom prst="rect">
            <a:avLst/>
          </a:prstGeom>
          <a:noFill/>
          <a:ln>
            <a:noFill/>
          </a:ln>
        </p:spPr>
        <p:txBody>
          <a:bodyPr spcFirstLastPara="1" wrap="square" lIns="91425" tIns="91425" rIns="91425" bIns="91425" anchor="t" anchorCtr="0">
            <a:noAutofit/>
          </a:bodyPr>
          <a:lstStyle/>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Superficie: </a:t>
            </a:r>
            <a:r>
              <a:rPr lang="es-AR" sz="2200">
                <a:solidFill>
                  <a:srgbClr val="1C4587"/>
                </a:solidFill>
                <a:latin typeface="Roboto Light"/>
                <a:ea typeface="Roboto Light"/>
                <a:cs typeface="Roboto Light"/>
                <a:sym typeface="Roboto Light"/>
              </a:rPr>
              <a:t>304.906,7 km2 (8% de la superficie nacional)*</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Población: </a:t>
            </a:r>
            <a:r>
              <a:rPr lang="es-AR" sz="2200">
                <a:solidFill>
                  <a:srgbClr val="1C4587"/>
                </a:solidFill>
                <a:latin typeface="Roboto Light"/>
                <a:ea typeface="Roboto Light"/>
                <a:cs typeface="Roboto Light"/>
                <a:sym typeface="Roboto Light"/>
              </a:rPr>
              <a:t>17.541.141 (38,6% de la población nacional)** </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Densidad poblacional: </a:t>
            </a:r>
            <a:r>
              <a:rPr lang="es-AR" sz="2200">
                <a:solidFill>
                  <a:srgbClr val="1C4587"/>
                </a:solidFill>
                <a:latin typeface="Roboto Light"/>
                <a:ea typeface="Roboto Light"/>
                <a:cs typeface="Roboto Light"/>
                <a:sym typeface="Roboto Light"/>
              </a:rPr>
              <a:t>57,52 habitantes por km2</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Hechos delictivos: </a:t>
            </a:r>
            <a:r>
              <a:rPr lang="es-AR" sz="2200">
                <a:solidFill>
                  <a:srgbClr val="1C4587"/>
                </a:solidFill>
                <a:latin typeface="Roboto Light"/>
                <a:ea typeface="Roboto Light"/>
                <a:cs typeface="Roboto Light"/>
                <a:sym typeface="Roboto Light"/>
              </a:rPr>
              <a:t> 411.531 en 2018 (más del 26% del total país)***</a:t>
            </a:r>
            <a:endParaRPr sz="2200" b="1">
              <a:solidFill>
                <a:srgbClr val="1C4587"/>
              </a:solidFill>
              <a:latin typeface="Roboto"/>
              <a:ea typeface="Roboto"/>
              <a:cs typeface="Roboto"/>
              <a:sym typeface="Roboto"/>
            </a:endParaRPr>
          </a:p>
        </p:txBody>
      </p:sp>
      <p:sp>
        <p:nvSpPr>
          <p:cNvPr id="911" name="Google Shape;911;p96"/>
          <p:cNvSpPr txBox="1"/>
          <p:nvPr/>
        </p:nvSpPr>
        <p:spPr>
          <a:xfrm>
            <a:off x="38250" y="5546275"/>
            <a:ext cx="12267900" cy="655200"/>
          </a:xfrm>
          <a:prstGeom prst="rect">
            <a:avLst/>
          </a:prstGeom>
          <a:noFill/>
          <a:ln>
            <a:noFill/>
          </a:ln>
        </p:spPr>
        <p:txBody>
          <a:bodyPr spcFirstLastPara="1" wrap="square" lIns="91425" tIns="91425" rIns="91425" bIns="91425" anchor="t" anchorCtr="0">
            <a:noAutofit/>
          </a:bodyPr>
          <a:lstStyle/>
          <a:p>
            <a:pPr marL="228600" lvl="0" indent="-228600" algn="just" rtl="0">
              <a:lnSpc>
                <a:spcPct val="100000"/>
              </a:lnSpc>
              <a:spcBef>
                <a:spcPts val="1200"/>
              </a:spcBef>
              <a:spcAft>
                <a:spcPts val="0"/>
              </a:spcAft>
              <a:buNone/>
            </a:pPr>
            <a:r>
              <a:rPr lang="es-AR" sz="1200">
                <a:solidFill>
                  <a:srgbClr val="1C4587"/>
                </a:solidFill>
                <a:latin typeface="Roboto Light"/>
                <a:ea typeface="Roboto Light"/>
                <a:cs typeface="Roboto Light"/>
                <a:sym typeface="Roboto Light"/>
              </a:rPr>
              <a:t>*  3.761.274 km2</a:t>
            </a:r>
            <a:endParaRPr sz="1200">
              <a:solidFill>
                <a:srgbClr val="1C4587"/>
              </a:solidFill>
              <a:latin typeface="Roboto Light"/>
              <a:ea typeface="Roboto Light"/>
              <a:cs typeface="Roboto Light"/>
              <a:sym typeface="Roboto Light"/>
            </a:endParaRPr>
          </a:p>
          <a:p>
            <a:pPr marL="228600" lvl="0" indent="-228600" algn="just" rtl="0">
              <a:lnSpc>
                <a:spcPct val="100000"/>
              </a:lnSpc>
              <a:spcBef>
                <a:spcPts val="1200"/>
              </a:spcBef>
              <a:spcAft>
                <a:spcPts val="0"/>
              </a:spcAft>
              <a:buNone/>
            </a:pPr>
            <a:r>
              <a:rPr lang="es-AR" sz="1200">
                <a:solidFill>
                  <a:srgbClr val="1C4587"/>
                </a:solidFill>
                <a:latin typeface="Roboto Light"/>
                <a:ea typeface="Roboto Light"/>
                <a:cs typeface="Roboto Light"/>
                <a:sym typeface="Roboto Light"/>
              </a:rPr>
              <a:t>**Conforme la proyección de población elaborada por el Instituto Nacional de Estadística y Censos de la República Argentina (INDEC) para el año 2019</a:t>
            </a:r>
            <a:endParaRPr sz="1200">
              <a:solidFill>
                <a:srgbClr val="1C4587"/>
              </a:solidFill>
              <a:latin typeface="Roboto Light"/>
              <a:ea typeface="Roboto Light"/>
              <a:cs typeface="Roboto Light"/>
              <a:sym typeface="Roboto Light"/>
            </a:endParaRPr>
          </a:p>
          <a:p>
            <a:pPr marL="228600" lvl="0" indent="-228600" algn="just" rtl="0">
              <a:lnSpc>
                <a:spcPct val="100000"/>
              </a:lnSpc>
              <a:spcBef>
                <a:spcPts val="1200"/>
              </a:spcBef>
              <a:spcAft>
                <a:spcPts val="0"/>
              </a:spcAft>
              <a:buNone/>
            </a:pPr>
            <a:r>
              <a:rPr lang="es-AR" sz="1200">
                <a:solidFill>
                  <a:srgbClr val="1C4587"/>
                </a:solidFill>
                <a:latin typeface="Roboto Light"/>
                <a:ea typeface="Roboto Light"/>
                <a:cs typeface="Roboto Light"/>
                <a:sym typeface="Roboto Light"/>
              </a:rPr>
              <a:t>***De acuerdo al último Informe de Estadísticas Criminales en la República Argentina correspondiente al año 2018 publicado por el Ministerio de Seguridad de la Nación</a:t>
            </a:r>
            <a:endParaRPr sz="400"/>
          </a:p>
        </p:txBody>
      </p:sp>
      <p:sp>
        <p:nvSpPr>
          <p:cNvPr id="912" name="Google Shape;912;p96"/>
          <p:cNvSpPr txBox="1">
            <a:spLocks noGrp="1"/>
          </p:cNvSpPr>
          <p:nvPr>
            <p:ph type="ctrTitle"/>
          </p:nvPr>
        </p:nvSpPr>
        <p:spPr>
          <a:xfrm>
            <a:off x="3730925" y="1353500"/>
            <a:ext cx="55443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100" b="1">
                <a:solidFill>
                  <a:srgbClr val="1C4587"/>
                </a:solidFill>
                <a:latin typeface="Roboto"/>
                <a:ea typeface="Roboto"/>
                <a:cs typeface="Roboto"/>
                <a:sym typeface="Roboto"/>
              </a:rPr>
              <a:t>Provincia de Buenos Aires</a:t>
            </a:r>
            <a:endParaRPr sz="3100" b="1" i="0" u="none" strike="noStrike" cap="none">
              <a:solidFill>
                <a:srgbClr val="00ABF8"/>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16"/>
        <p:cNvGrpSpPr/>
        <p:nvPr/>
      </p:nvGrpSpPr>
      <p:grpSpPr>
        <a:xfrm>
          <a:off x="0" y="0"/>
          <a:ext cx="0" cy="0"/>
          <a:chOff x="0" y="0"/>
          <a:chExt cx="0" cy="0"/>
        </a:xfrm>
      </p:grpSpPr>
      <p:cxnSp>
        <p:nvCxnSpPr>
          <p:cNvPr id="917" name="Google Shape;917;g77ff56e78f_0_17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18" name="Google Shape;918;g77ff56e78f_0_17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920" name="Google Shape;920;g77ff56e78f_0_171"/>
          <p:cNvSpPr txBox="1"/>
          <p:nvPr/>
        </p:nvSpPr>
        <p:spPr>
          <a:xfrm>
            <a:off x="3875175" y="2061138"/>
            <a:ext cx="87405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000"/>
              <a:buFont typeface="Arial"/>
              <a:buNone/>
            </a:pPr>
            <a:endParaRPr sz="3100" b="1">
              <a:solidFill>
                <a:srgbClr val="00ABF8"/>
              </a:solidFill>
              <a:latin typeface="Roboto"/>
              <a:ea typeface="Roboto"/>
              <a:cs typeface="Roboto"/>
              <a:sym typeface="Roboto"/>
            </a:endParaRPr>
          </a:p>
          <a:p>
            <a:pPr marL="228600" lvl="0" indent="-228600" algn="just" rtl="0">
              <a:lnSpc>
                <a:spcPct val="140000"/>
              </a:lnSpc>
              <a:spcBef>
                <a:spcPts val="1200"/>
              </a:spcBef>
              <a:spcAft>
                <a:spcPts val="0"/>
              </a:spcAft>
              <a:buNone/>
            </a:pPr>
            <a:endParaRPr sz="2200">
              <a:solidFill>
                <a:srgbClr val="1C4587"/>
              </a:solidFill>
              <a:latin typeface="Roboto Light"/>
              <a:ea typeface="Roboto Light"/>
              <a:cs typeface="Roboto Light"/>
              <a:sym typeface="Roboto Light"/>
            </a:endParaRPr>
          </a:p>
        </p:txBody>
      </p:sp>
      <p:sp>
        <p:nvSpPr>
          <p:cNvPr id="921" name="Google Shape;921;g77ff56e78f_0_171"/>
          <p:cNvSpPr txBox="1">
            <a:spLocks noGrp="1"/>
          </p:cNvSpPr>
          <p:nvPr>
            <p:ph type="ctrTitle"/>
          </p:nvPr>
        </p:nvSpPr>
        <p:spPr>
          <a:xfrm>
            <a:off x="3785525" y="1477525"/>
            <a:ext cx="55443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100" b="1">
                <a:solidFill>
                  <a:srgbClr val="1C4587"/>
                </a:solidFill>
                <a:latin typeface="Roboto"/>
                <a:ea typeface="Roboto"/>
                <a:cs typeface="Roboto"/>
                <a:sym typeface="Roboto"/>
              </a:rPr>
              <a:t>Conurbano bonaerense</a:t>
            </a:r>
            <a:endParaRPr sz="3100" b="1" i="0" u="none" strike="noStrike" cap="none">
              <a:solidFill>
                <a:srgbClr val="00ABF8"/>
              </a:solidFill>
              <a:latin typeface="Roboto"/>
              <a:ea typeface="Roboto"/>
              <a:cs typeface="Roboto"/>
              <a:sym typeface="Roboto"/>
            </a:endParaRPr>
          </a:p>
        </p:txBody>
      </p:sp>
      <p:pic>
        <p:nvPicPr>
          <p:cNvPr id="922" name="Google Shape;922;g77ff56e78f_0_171"/>
          <p:cNvPicPr preferRelativeResize="0"/>
          <p:nvPr/>
        </p:nvPicPr>
        <p:blipFill rotWithShape="1">
          <a:blip r:embed="rId3">
            <a:alphaModFix/>
          </a:blip>
          <a:srcRect l="3305" r="3305"/>
          <a:stretch/>
        </p:blipFill>
        <p:spPr>
          <a:xfrm>
            <a:off x="348000" y="1242542"/>
            <a:ext cx="3527175" cy="3899133"/>
          </a:xfrm>
          <a:prstGeom prst="rect">
            <a:avLst/>
          </a:prstGeom>
          <a:noFill/>
          <a:ln>
            <a:noFill/>
          </a:ln>
        </p:spPr>
      </p:pic>
      <p:sp>
        <p:nvSpPr>
          <p:cNvPr id="923" name="Google Shape;923;g77ff56e78f_0_171"/>
          <p:cNvSpPr txBox="1"/>
          <p:nvPr/>
        </p:nvSpPr>
        <p:spPr>
          <a:xfrm>
            <a:off x="3875175" y="2137338"/>
            <a:ext cx="8740500" cy="3000000"/>
          </a:xfrm>
          <a:prstGeom prst="rect">
            <a:avLst/>
          </a:prstGeom>
          <a:noFill/>
          <a:ln>
            <a:noFill/>
          </a:ln>
        </p:spPr>
        <p:txBody>
          <a:bodyPr spcFirstLastPara="1" wrap="square" lIns="91425" tIns="91425" rIns="91425" bIns="91425" anchor="t" anchorCtr="0">
            <a:noAutofit/>
          </a:bodyPr>
          <a:lstStyle/>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Superficie: </a:t>
            </a:r>
            <a:r>
              <a:rPr lang="es-AR" sz="2200">
                <a:solidFill>
                  <a:srgbClr val="1C4587"/>
                </a:solidFill>
                <a:latin typeface="Roboto Light"/>
                <a:ea typeface="Roboto Light"/>
                <a:cs typeface="Roboto Light"/>
                <a:sym typeface="Roboto Light"/>
              </a:rPr>
              <a:t>3556,18 km2 (1,16% de la superficie provincial)</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Población: </a:t>
            </a:r>
            <a:r>
              <a:rPr lang="es-AR" sz="2200">
                <a:solidFill>
                  <a:srgbClr val="1C4587"/>
                </a:solidFill>
                <a:latin typeface="Roboto Light"/>
                <a:ea typeface="Roboto Light"/>
                <a:cs typeface="Roboto Light"/>
                <a:sym typeface="Roboto Light"/>
              </a:rPr>
              <a:t>11.264.104 (64,2% de la población provincial) </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Densidad poblacional: </a:t>
            </a:r>
            <a:r>
              <a:rPr lang="es-AR" sz="2200">
                <a:solidFill>
                  <a:srgbClr val="1C4587"/>
                </a:solidFill>
                <a:latin typeface="Roboto Light"/>
                <a:ea typeface="Roboto Light"/>
                <a:cs typeface="Roboto Light"/>
                <a:sym typeface="Roboto Light"/>
              </a:rPr>
              <a:t>3167,47 habitantes por km2</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r>
              <a:rPr lang="es-AR" sz="2200" b="1">
                <a:solidFill>
                  <a:srgbClr val="1C4587"/>
                </a:solidFill>
                <a:latin typeface="Roboto"/>
                <a:ea typeface="Roboto"/>
                <a:cs typeface="Roboto"/>
                <a:sym typeface="Roboto"/>
              </a:rPr>
              <a:t>IPPs iniciadas 2019:</a:t>
            </a:r>
            <a:r>
              <a:rPr lang="es-AR" sz="2200">
                <a:solidFill>
                  <a:srgbClr val="1C4587"/>
                </a:solidFill>
                <a:latin typeface="Roboto Light"/>
                <a:ea typeface="Roboto Light"/>
                <a:cs typeface="Roboto Light"/>
                <a:sym typeface="Roboto Light"/>
              </a:rPr>
              <a:t> 627.132 (65,7% del total provincial)</a:t>
            </a:r>
            <a:endParaRPr sz="2200">
              <a:solidFill>
                <a:srgbClr val="1C4587"/>
              </a:solidFill>
              <a:latin typeface="Roboto Light"/>
              <a:ea typeface="Roboto Light"/>
              <a:cs typeface="Roboto Light"/>
              <a:sym typeface="Roboto Light"/>
            </a:endParaRPr>
          </a:p>
          <a:p>
            <a:pPr marL="228600" lvl="0" indent="-228600" algn="just" rtl="0">
              <a:lnSpc>
                <a:spcPct val="140000"/>
              </a:lnSpc>
              <a:spcBef>
                <a:spcPts val="1200"/>
              </a:spcBef>
              <a:spcAft>
                <a:spcPts val="0"/>
              </a:spcAft>
              <a:buNone/>
            </a:pPr>
            <a:endParaRPr sz="2200" b="1">
              <a:solidFill>
                <a:srgbClr val="1C4587"/>
              </a:solidFill>
              <a:latin typeface="Roboto"/>
              <a:ea typeface="Roboto"/>
              <a:cs typeface="Roboto"/>
              <a:sym typeface="Roboto"/>
            </a:endParaRPr>
          </a:p>
        </p:txBody>
      </p:sp>
      <p:pic>
        <p:nvPicPr>
          <p:cNvPr id="924" name="Google Shape;924;g77ff56e78f_0_171"/>
          <p:cNvPicPr preferRelativeResize="0"/>
          <p:nvPr/>
        </p:nvPicPr>
        <p:blipFill rotWithShape="1">
          <a:blip r:embed="rId4">
            <a:alphaModFix/>
          </a:blip>
          <a:srcRect/>
          <a:stretch/>
        </p:blipFill>
        <p:spPr>
          <a:xfrm>
            <a:off x="10713199" y="6335075"/>
            <a:ext cx="1373475" cy="410741"/>
          </a:xfrm>
          <a:prstGeom prst="rect">
            <a:avLst/>
          </a:prstGeom>
          <a:noFill/>
          <a:ln>
            <a:noFill/>
          </a:ln>
        </p:spPr>
      </p:pic>
    </p:spTree>
    <p:extLst>
      <p:ext uri="{BB962C8B-B14F-4D97-AF65-F5344CB8AC3E}">
        <p14:creationId xmlns:p14="http://schemas.microsoft.com/office/powerpoint/2010/main" val="684744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16"/>
        <p:cNvGrpSpPr/>
        <p:nvPr/>
      </p:nvGrpSpPr>
      <p:grpSpPr>
        <a:xfrm>
          <a:off x="0" y="0"/>
          <a:ext cx="0" cy="0"/>
          <a:chOff x="0" y="0"/>
          <a:chExt cx="0" cy="0"/>
        </a:xfrm>
      </p:grpSpPr>
      <p:cxnSp>
        <p:nvCxnSpPr>
          <p:cNvPr id="917" name="Google Shape;917;g77ff56e78f_0_17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18" name="Google Shape;918;g77ff56e78f_0_17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919" name="Google Shape;919;g77ff56e78f_0_171"/>
          <p:cNvSpPr txBox="1">
            <a:spLocks noGrp="1"/>
          </p:cNvSpPr>
          <p:nvPr>
            <p:ph type="ctrTitle"/>
          </p:nvPr>
        </p:nvSpPr>
        <p:spPr>
          <a:xfrm>
            <a:off x="811226" y="3551830"/>
            <a:ext cx="11010900" cy="65520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SzPts val="4000"/>
              <a:buNone/>
            </a:pPr>
            <a:r>
              <a:rPr lang="es-AR" sz="4800" b="1" spc="50" dirty="0" smtClean="0">
                <a:solidFill>
                  <a:srgbClr val="1C4587"/>
                </a:solidFill>
                <a:latin typeface="Roboto"/>
                <a:ea typeface="Roboto"/>
                <a:cs typeface="Roboto"/>
                <a:sym typeface="Roboto"/>
              </a:rPr>
              <a:t>Algunos datos estadísticos</a:t>
            </a:r>
            <a:br>
              <a:rPr lang="es-AR" sz="4800" b="1" spc="50" dirty="0" smtClean="0">
                <a:solidFill>
                  <a:srgbClr val="1C4587"/>
                </a:solidFill>
                <a:latin typeface="Roboto"/>
                <a:ea typeface="Roboto"/>
                <a:cs typeface="Roboto"/>
                <a:sym typeface="Roboto"/>
              </a:rPr>
            </a:br>
            <a:r>
              <a:rPr lang="es-AR" sz="4800" b="1" spc="50" dirty="0" smtClean="0">
                <a:solidFill>
                  <a:srgbClr val="1C4587"/>
                </a:solidFill>
                <a:latin typeface="Roboto"/>
                <a:ea typeface="Roboto"/>
                <a:cs typeface="Roboto"/>
                <a:sym typeface="Roboto"/>
              </a:rPr>
              <a:t>de interés</a:t>
            </a:r>
            <a:endParaRPr sz="4800" b="1" i="0" u="none" strike="noStrike" cap="none" spc="50" dirty="0">
              <a:solidFill>
                <a:srgbClr val="00ABF8"/>
              </a:solidFill>
              <a:latin typeface="Roboto"/>
              <a:ea typeface="Roboto"/>
              <a:cs typeface="Roboto"/>
              <a:sym typeface="Roboto"/>
            </a:endParaRPr>
          </a:p>
        </p:txBody>
      </p:sp>
      <p:pic>
        <p:nvPicPr>
          <p:cNvPr id="924" name="Google Shape;924;g77ff56e78f_0_171"/>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extLst>
      <p:ext uri="{BB962C8B-B14F-4D97-AF65-F5344CB8AC3E}">
        <p14:creationId xmlns:p14="http://schemas.microsoft.com/office/powerpoint/2010/main" val="27629847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28"/>
        <p:cNvGrpSpPr/>
        <p:nvPr/>
      </p:nvGrpSpPr>
      <p:grpSpPr>
        <a:xfrm>
          <a:off x="0" y="0"/>
          <a:ext cx="0" cy="0"/>
          <a:chOff x="0" y="0"/>
          <a:chExt cx="0" cy="0"/>
        </a:xfrm>
      </p:grpSpPr>
      <p:cxnSp>
        <p:nvCxnSpPr>
          <p:cNvPr id="929" name="Google Shape;929;g77ff56e78f_0_137"/>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30" name="Google Shape;930;g77ff56e78f_0_137"/>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31" name="Google Shape;931;g77ff56e78f_0_137"/>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32" name="Google Shape;932;g77ff56e78f_0_137"/>
          <p:cNvSpPr txBox="1">
            <a:spLocks noGrp="1"/>
          </p:cNvSpPr>
          <p:nvPr>
            <p:ph type="ctrTitle"/>
          </p:nvPr>
        </p:nvSpPr>
        <p:spPr>
          <a:xfrm>
            <a:off x="85576" y="1062875"/>
            <a:ext cx="123345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300">
                <a:solidFill>
                  <a:srgbClr val="1155CC"/>
                </a:solidFill>
              </a:rPr>
              <a:t>IPPs iniciadas por homicidios dolosos consumados 2015-2019</a:t>
            </a:r>
            <a:endParaRPr sz="3600" b="0" i="0" u="none" strike="noStrike" cap="none">
              <a:solidFill>
                <a:srgbClr val="00ABF8"/>
              </a:solidFill>
              <a:latin typeface="Roboto Light"/>
              <a:ea typeface="Roboto Light"/>
              <a:cs typeface="Roboto Light"/>
              <a:sym typeface="Roboto Light"/>
            </a:endParaRPr>
          </a:p>
        </p:txBody>
      </p:sp>
      <p:sp>
        <p:nvSpPr>
          <p:cNvPr id="933" name="Google Shape;933;g77ff56e78f_0_137"/>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34" name="Google Shape;934;g77ff56e78f_0_137"/>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35" name="Google Shape;935;g77ff56e78f_0_137"/>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HOMICIDIOS DOLOSOS </a:t>
            </a:r>
            <a:endParaRPr sz="3500" b="1" i="0" u="none" strike="noStrike" cap="none">
              <a:solidFill>
                <a:srgbClr val="00ABF8"/>
              </a:solidFill>
              <a:latin typeface="Roboto"/>
              <a:ea typeface="Roboto"/>
              <a:cs typeface="Roboto"/>
              <a:sym typeface="Roboto"/>
            </a:endParaRPr>
          </a:p>
        </p:txBody>
      </p:sp>
      <p:pic>
        <p:nvPicPr>
          <p:cNvPr id="936" name="Google Shape;936;g77ff56e78f_0_137"/>
          <p:cNvPicPr preferRelativeResize="0"/>
          <p:nvPr/>
        </p:nvPicPr>
        <p:blipFill>
          <a:blip r:embed="rId4">
            <a:alphaModFix/>
          </a:blip>
          <a:stretch>
            <a:fillRect/>
          </a:stretch>
        </p:blipFill>
        <p:spPr>
          <a:xfrm>
            <a:off x="1070300" y="1477525"/>
            <a:ext cx="9516499" cy="5546349"/>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40"/>
        <p:cNvGrpSpPr/>
        <p:nvPr/>
      </p:nvGrpSpPr>
      <p:grpSpPr>
        <a:xfrm>
          <a:off x="0" y="0"/>
          <a:ext cx="0" cy="0"/>
          <a:chOff x="0" y="0"/>
          <a:chExt cx="0" cy="0"/>
        </a:xfrm>
      </p:grpSpPr>
      <p:cxnSp>
        <p:nvCxnSpPr>
          <p:cNvPr id="941" name="Google Shape;941;g77ff56e78f_0_21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42" name="Google Shape;942;g77ff56e78f_0_21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43" name="Google Shape;943;g77ff56e78f_0_21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44" name="Google Shape;944;g77ff56e78f_0_214"/>
          <p:cNvSpPr txBox="1">
            <a:spLocks noGrp="1"/>
          </p:cNvSpPr>
          <p:nvPr>
            <p:ph type="ctrTitle"/>
          </p:nvPr>
        </p:nvSpPr>
        <p:spPr>
          <a:xfrm>
            <a:off x="85576" y="840388"/>
            <a:ext cx="123345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300">
                <a:solidFill>
                  <a:srgbClr val="1155CC"/>
                </a:solidFill>
              </a:rPr>
              <a:t>IPPs iniciadas 2019 por Departamento Judicial</a:t>
            </a:r>
            <a:endParaRPr sz="3600" b="0" i="0" u="none" strike="noStrike" cap="none">
              <a:solidFill>
                <a:srgbClr val="00ABF8"/>
              </a:solidFill>
              <a:latin typeface="Roboto Light"/>
              <a:ea typeface="Roboto Light"/>
              <a:cs typeface="Roboto Light"/>
              <a:sym typeface="Roboto Light"/>
            </a:endParaRPr>
          </a:p>
        </p:txBody>
      </p:sp>
      <p:sp>
        <p:nvSpPr>
          <p:cNvPr id="945" name="Google Shape;945;g77ff56e78f_0_214"/>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46" name="Google Shape;946;g77ff56e78f_0_214"/>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47" name="Google Shape;947;g77ff56e78f_0_214"/>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HOMICIDIOS DOLOSOS </a:t>
            </a:r>
            <a:endParaRPr sz="3500" b="1" i="0" u="none" strike="noStrike" cap="none">
              <a:solidFill>
                <a:srgbClr val="00ABF8"/>
              </a:solidFill>
              <a:latin typeface="Roboto"/>
              <a:ea typeface="Roboto"/>
              <a:cs typeface="Roboto"/>
              <a:sym typeface="Roboto"/>
            </a:endParaRPr>
          </a:p>
        </p:txBody>
      </p:sp>
      <p:pic>
        <p:nvPicPr>
          <p:cNvPr id="948" name="Google Shape;948;g77ff56e78f_0_214"/>
          <p:cNvPicPr preferRelativeResize="0"/>
          <p:nvPr/>
        </p:nvPicPr>
        <p:blipFill>
          <a:blip r:embed="rId4">
            <a:alphaModFix/>
          </a:blip>
          <a:stretch>
            <a:fillRect/>
          </a:stretch>
        </p:blipFill>
        <p:spPr>
          <a:xfrm>
            <a:off x="3045502" y="1535249"/>
            <a:ext cx="5838550" cy="5546599"/>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52"/>
        <p:cNvGrpSpPr/>
        <p:nvPr/>
      </p:nvGrpSpPr>
      <p:grpSpPr>
        <a:xfrm>
          <a:off x="0" y="0"/>
          <a:ext cx="0" cy="0"/>
          <a:chOff x="0" y="0"/>
          <a:chExt cx="0" cy="0"/>
        </a:xfrm>
      </p:grpSpPr>
      <p:cxnSp>
        <p:nvCxnSpPr>
          <p:cNvPr id="953" name="Google Shape;953;g77ff56e78f_0_20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54" name="Google Shape;954;g77ff56e78f_0_20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55" name="Google Shape;955;g77ff56e78f_0_20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56" name="Google Shape;956;g77ff56e78f_0_204"/>
          <p:cNvSpPr txBox="1">
            <a:spLocks noGrp="1"/>
          </p:cNvSpPr>
          <p:nvPr>
            <p:ph type="ctrTitle"/>
          </p:nvPr>
        </p:nvSpPr>
        <p:spPr>
          <a:xfrm>
            <a:off x="85576" y="1062875"/>
            <a:ext cx="123345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300">
                <a:solidFill>
                  <a:srgbClr val="1155CC"/>
                </a:solidFill>
              </a:rPr>
              <a:t>Víctimas de homicidios dolosos consumados 2019</a:t>
            </a:r>
            <a:endParaRPr sz="3600" b="0" i="0" u="none" strike="noStrike" cap="none">
              <a:solidFill>
                <a:srgbClr val="00ABF8"/>
              </a:solidFill>
              <a:latin typeface="Roboto Light"/>
              <a:ea typeface="Roboto Light"/>
              <a:cs typeface="Roboto Light"/>
              <a:sym typeface="Roboto Light"/>
            </a:endParaRPr>
          </a:p>
        </p:txBody>
      </p:sp>
      <p:sp>
        <p:nvSpPr>
          <p:cNvPr id="957" name="Google Shape;957;g77ff56e78f_0_204"/>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58" name="Google Shape;958;g77ff56e78f_0_204"/>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59" name="Google Shape;959;g77ff56e78f_0_204"/>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HOMICIDIOS DOLOSOS </a:t>
            </a:r>
            <a:endParaRPr sz="3500" b="1" i="0" u="none" strike="noStrike" cap="none">
              <a:solidFill>
                <a:srgbClr val="00ABF8"/>
              </a:solidFill>
              <a:latin typeface="Roboto"/>
              <a:ea typeface="Roboto"/>
              <a:cs typeface="Roboto"/>
              <a:sym typeface="Roboto"/>
            </a:endParaRPr>
          </a:p>
        </p:txBody>
      </p:sp>
      <p:pic>
        <p:nvPicPr>
          <p:cNvPr id="960" name="Google Shape;960;g77ff56e78f_0_204"/>
          <p:cNvPicPr preferRelativeResize="0"/>
          <p:nvPr/>
        </p:nvPicPr>
        <p:blipFill>
          <a:blip r:embed="rId4">
            <a:alphaModFix/>
          </a:blip>
          <a:stretch>
            <a:fillRect/>
          </a:stretch>
        </p:blipFill>
        <p:spPr>
          <a:xfrm>
            <a:off x="2115925" y="1938125"/>
            <a:ext cx="7125025" cy="4617000"/>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64"/>
        <p:cNvGrpSpPr/>
        <p:nvPr/>
      </p:nvGrpSpPr>
      <p:grpSpPr>
        <a:xfrm>
          <a:off x="0" y="0"/>
          <a:ext cx="0" cy="0"/>
          <a:chOff x="0" y="0"/>
          <a:chExt cx="0" cy="0"/>
        </a:xfrm>
      </p:grpSpPr>
      <p:cxnSp>
        <p:nvCxnSpPr>
          <p:cNvPr id="965" name="Google Shape;965;g77ff56e78f_0_194"/>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66" name="Google Shape;966;g77ff56e78f_0_194"/>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67" name="Google Shape;967;g77ff56e78f_0_194"/>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68" name="Google Shape;968;g77ff56e78f_0_194"/>
          <p:cNvSpPr txBox="1">
            <a:spLocks noGrp="1"/>
          </p:cNvSpPr>
          <p:nvPr>
            <p:ph type="ctrTitle"/>
          </p:nvPr>
        </p:nvSpPr>
        <p:spPr>
          <a:xfrm>
            <a:off x="85563" y="10628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IPPs iniciadas por violencia de género 2015-2019</a:t>
            </a:r>
            <a:endParaRPr sz="3700" b="0" i="0" u="none" strike="noStrike" cap="none">
              <a:solidFill>
                <a:srgbClr val="00ABF8"/>
              </a:solidFill>
              <a:latin typeface="Roboto Light"/>
              <a:ea typeface="Roboto Light"/>
              <a:cs typeface="Roboto Light"/>
              <a:sym typeface="Roboto Light"/>
            </a:endParaRPr>
          </a:p>
        </p:txBody>
      </p:sp>
      <p:sp>
        <p:nvSpPr>
          <p:cNvPr id="969" name="Google Shape;969;g77ff56e78f_0_194"/>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70" name="Google Shape;970;g77ff56e78f_0_194"/>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71" name="Google Shape;971;g77ff56e78f_0_194"/>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VIOLENCIA DE GÉNERO</a:t>
            </a:r>
            <a:endParaRPr sz="3500" b="1" i="0" u="none" strike="noStrike" cap="none">
              <a:solidFill>
                <a:srgbClr val="00ABF8"/>
              </a:solidFill>
              <a:latin typeface="Roboto"/>
              <a:ea typeface="Roboto"/>
              <a:cs typeface="Roboto"/>
              <a:sym typeface="Roboto"/>
            </a:endParaRPr>
          </a:p>
        </p:txBody>
      </p:sp>
      <p:pic>
        <p:nvPicPr>
          <p:cNvPr id="972" name="Google Shape;972;g77ff56e78f_0_194"/>
          <p:cNvPicPr preferRelativeResize="0"/>
          <p:nvPr/>
        </p:nvPicPr>
        <p:blipFill rotWithShape="1">
          <a:blip r:embed="rId4">
            <a:alphaModFix/>
          </a:blip>
          <a:srcRect/>
          <a:stretch/>
        </p:blipFill>
        <p:spPr>
          <a:xfrm>
            <a:off x="1576901" y="1718075"/>
            <a:ext cx="9038198" cy="5267578"/>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82"/>
        <p:cNvGrpSpPr/>
        <p:nvPr/>
      </p:nvGrpSpPr>
      <p:grpSpPr>
        <a:xfrm>
          <a:off x="0" y="0"/>
          <a:ext cx="0" cy="0"/>
          <a:chOff x="0" y="0"/>
          <a:chExt cx="0" cy="0"/>
        </a:xfrm>
      </p:grpSpPr>
      <p:cxnSp>
        <p:nvCxnSpPr>
          <p:cNvPr id="183" name="Google Shape;183;p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84" name="Google Shape;184;p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85" name="Google Shape;185;p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86" name="Google Shape;186;p9"/>
          <p:cNvSpPr txBox="1">
            <a:spLocks noGrp="1"/>
          </p:cNvSpPr>
          <p:nvPr>
            <p:ph type="ctrTitle"/>
          </p:nvPr>
        </p:nvSpPr>
        <p:spPr>
          <a:xfrm>
            <a:off x="337725" y="424575"/>
            <a:ext cx="12242400" cy="655200"/>
          </a:xfrm>
          <a:prstGeom prst="rect">
            <a:avLst/>
          </a:prstGeom>
          <a:noFill/>
          <a:ln>
            <a:noFill/>
          </a:ln>
        </p:spPr>
        <p:txBody>
          <a:bodyPr spcFirstLastPara="1" wrap="square" lIns="91425" tIns="45700" rIns="91425" bIns="45700" anchor="b" anchorCtr="0">
            <a:noAutofit/>
          </a:bodyPr>
          <a:lstStyle/>
          <a:p>
            <a:pPr marL="457200" marR="0" lvl="0" indent="-457200" algn="l" rtl="0">
              <a:lnSpc>
                <a:spcPct val="90000"/>
              </a:lnSpc>
              <a:spcBef>
                <a:spcPts val="0"/>
              </a:spcBef>
              <a:spcAft>
                <a:spcPts val="0"/>
              </a:spcAft>
              <a:buClr>
                <a:srgbClr val="1C4587"/>
              </a:buClr>
              <a:buSzPts val="3800"/>
              <a:buFont typeface="Roboto"/>
              <a:buAutoNum type="arabicPeriod"/>
            </a:pPr>
            <a:r>
              <a:rPr lang="es-AR" sz="3800" b="1">
                <a:solidFill>
                  <a:srgbClr val="1C4587"/>
                </a:solidFill>
                <a:latin typeface="Roboto"/>
                <a:ea typeface="Roboto"/>
                <a:cs typeface="Roboto"/>
                <a:sym typeface="Roboto"/>
              </a:rPr>
              <a:t>Modelo Open Source o de Código Abierto (Hadoop)</a:t>
            </a:r>
            <a:endParaRPr sz="3800" b="1" i="0" u="none" strike="noStrike" cap="none">
              <a:solidFill>
                <a:srgbClr val="00ABF8"/>
              </a:solidFill>
              <a:latin typeface="Roboto"/>
              <a:ea typeface="Roboto"/>
              <a:cs typeface="Roboto"/>
              <a:sym typeface="Roboto"/>
            </a:endParaRPr>
          </a:p>
        </p:txBody>
      </p:sp>
      <p:sp>
        <p:nvSpPr>
          <p:cNvPr id="187" name="Google Shape;187;p9"/>
          <p:cNvSpPr/>
          <p:nvPr/>
        </p:nvSpPr>
        <p:spPr>
          <a:xfrm>
            <a:off x="813400" y="2715125"/>
            <a:ext cx="3110700" cy="25107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188" name="Google Shape;188;p9"/>
          <p:cNvSpPr txBox="1"/>
          <p:nvPr/>
        </p:nvSpPr>
        <p:spPr>
          <a:xfrm>
            <a:off x="529675" y="4111650"/>
            <a:ext cx="32292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Modelo de desarrollo de software</a:t>
            </a:r>
            <a:endParaRPr sz="2000" b="0" i="0" u="none" strike="noStrike" cap="none">
              <a:solidFill>
                <a:srgbClr val="003950"/>
              </a:solidFill>
              <a:latin typeface="Roboto"/>
              <a:ea typeface="Roboto"/>
              <a:cs typeface="Roboto"/>
              <a:sym typeface="Roboto"/>
            </a:endParaRPr>
          </a:p>
        </p:txBody>
      </p:sp>
      <p:pic>
        <p:nvPicPr>
          <p:cNvPr id="189" name="Google Shape;189;p9"/>
          <p:cNvPicPr preferRelativeResize="0"/>
          <p:nvPr/>
        </p:nvPicPr>
        <p:blipFill rotWithShape="1">
          <a:blip r:embed="rId3">
            <a:alphaModFix/>
          </a:blip>
          <a:srcRect/>
          <a:stretch/>
        </p:blipFill>
        <p:spPr>
          <a:xfrm>
            <a:off x="1839375" y="2968738"/>
            <a:ext cx="1058725" cy="1058725"/>
          </a:xfrm>
          <a:prstGeom prst="rect">
            <a:avLst/>
          </a:prstGeom>
          <a:noFill/>
          <a:ln>
            <a:noFill/>
          </a:ln>
        </p:spPr>
      </p:pic>
      <p:sp>
        <p:nvSpPr>
          <p:cNvPr id="190" name="Google Shape;190;p9"/>
          <p:cNvSpPr/>
          <p:nvPr/>
        </p:nvSpPr>
        <p:spPr>
          <a:xfrm>
            <a:off x="4684375" y="2715125"/>
            <a:ext cx="3110700" cy="25107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191" name="Google Shape;191;p9"/>
          <p:cNvSpPr/>
          <p:nvPr/>
        </p:nvSpPr>
        <p:spPr>
          <a:xfrm>
            <a:off x="8519525" y="2715125"/>
            <a:ext cx="3110700" cy="25107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192" name="Google Shape;192;p9"/>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Abierto</a:t>
            </a:r>
            <a:endParaRPr sz="2500" b="1" i="0" u="none" strike="noStrike" cap="none">
              <a:solidFill>
                <a:schemeClr val="accent2"/>
              </a:solidFill>
              <a:latin typeface="Roboto"/>
              <a:ea typeface="Roboto"/>
              <a:cs typeface="Roboto"/>
              <a:sym typeface="Roboto"/>
            </a:endParaRPr>
          </a:p>
        </p:txBody>
      </p:sp>
      <p:sp>
        <p:nvSpPr>
          <p:cNvPr id="193" name="Google Shape;193;p9"/>
          <p:cNvSpPr txBox="1"/>
          <p:nvPr/>
        </p:nvSpPr>
        <p:spPr>
          <a:xfrm>
            <a:off x="5249725" y="2056400"/>
            <a:ext cx="3000000" cy="59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Colaborativo</a:t>
            </a:r>
            <a:endParaRPr sz="2500" b="1" i="0" u="none" strike="noStrike" cap="none">
              <a:solidFill>
                <a:schemeClr val="accent2"/>
              </a:solidFill>
              <a:latin typeface="Roboto"/>
              <a:ea typeface="Roboto"/>
              <a:cs typeface="Roboto"/>
              <a:sym typeface="Roboto"/>
            </a:endParaRPr>
          </a:p>
        </p:txBody>
      </p:sp>
      <p:pic>
        <p:nvPicPr>
          <p:cNvPr id="194" name="Google Shape;194;p9"/>
          <p:cNvPicPr preferRelativeResize="0"/>
          <p:nvPr/>
        </p:nvPicPr>
        <p:blipFill rotWithShape="1">
          <a:blip r:embed="rId4">
            <a:alphaModFix/>
          </a:blip>
          <a:srcRect/>
          <a:stretch/>
        </p:blipFill>
        <p:spPr>
          <a:xfrm>
            <a:off x="5730168" y="2927579"/>
            <a:ext cx="1058735" cy="1058735"/>
          </a:xfrm>
          <a:prstGeom prst="rect">
            <a:avLst/>
          </a:prstGeom>
          <a:noFill/>
          <a:ln>
            <a:noFill/>
          </a:ln>
        </p:spPr>
      </p:pic>
      <p:sp>
        <p:nvSpPr>
          <p:cNvPr id="195" name="Google Shape;195;p9"/>
          <p:cNvSpPr txBox="1"/>
          <p:nvPr/>
        </p:nvSpPr>
        <p:spPr>
          <a:xfrm>
            <a:off x="8061575" y="3929875"/>
            <a:ext cx="35694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Cualquiera puede usar el producto colectivo de manera gratuita</a:t>
            </a:r>
            <a:endParaRPr sz="2000" b="0" i="0" u="none" strike="noStrike" cap="none">
              <a:solidFill>
                <a:srgbClr val="003950"/>
              </a:solidFill>
              <a:latin typeface="Roboto"/>
              <a:ea typeface="Roboto"/>
              <a:cs typeface="Roboto"/>
              <a:sym typeface="Roboto"/>
            </a:endParaRPr>
          </a:p>
        </p:txBody>
      </p:sp>
      <p:sp>
        <p:nvSpPr>
          <p:cNvPr id="196" name="Google Shape;196;p9"/>
          <p:cNvSpPr txBox="1"/>
          <p:nvPr/>
        </p:nvSpPr>
        <p:spPr>
          <a:xfrm>
            <a:off x="4378238" y="3929875"/>
            <a:ext cx="32292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Cada usuario trabaja en el diseño e introduce mejoras</a:t>
            </a:r>
            <a:endParaRPr sz="2000" b="0" i="0" u="none" strike="noStrike" cap="none">
              <a:solidFill>
                <a:srgbClr val="003950"/>
              </a:solidFill>
              <a:latin typeface="Roboto"/>
              <a:ea typeface="Roboto"/>
              <a:cs typeface="Roboto"/>
              <a:sym typeface="Roboto"/>
            </a:endParaRPr>
          </a:p>
        </p:txBody>
      </p:sp>
      <p:pic>
        <p:nvPicPr>
          <p:cNvPr id="197" name="Google Shape;197;p9"/>
          <p:cNvPicPr preferRelativeResize="0"/>
          <p:nvPr/>
        </p:nvPicPr>
        <p:blipFill rotWithShape="1">
          <a:blip r:embed="rId5">
            <a:alphaModFix/>
          </a:blip>
          <a:srcRect/>
          <a:stretch/>
        </p:blipFill>
        <p:spPr>
          <a:xfrm>
            <a:off x="9422575" y="2653988"/>
            <a:ext cx="1373475" cy="1373475"/>
          </a:xfrm>
          <a:prstGeom prst="rect">
            <a:avLst/>
          </a:prstGeom>
          <a:noFill/>
          <a:ln>
            <a:noFill/>
          </a:ln>
        </p:spPr>
      </p:pic>
      <p:sp>
        <p:nvSpPr>
          <p:cNvPr id="198" name="Google Shape;198;p9"/>
          <p:cNvSpPr txBox="1"/>
          <p:nvPr/>
        </p:nvSpPr>
        <p:spPr>
          <a:xfrm>
            <a:off x="868750" y="2056388"/>
            <a:ext cx="3000000" cy="59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Software</a:t>
            </a:r>
            <a:endParaRPr sz="2500" b="1" i="0" u="none" strike="noStrike" cap="none">
              <a:solidFill>
                <a:schemeClr val="accent2"/>
              </a:solidFill>
              <a:latin typeface="Roboto"/>
              <a:ea typeface="Roboto"/>
              <a:cs typeface="Roboto"/>
              <a:sym typeface="Roboto"/>
            </a:endParaRPr>
          </a:p>
        </p:txBody>
      </p:sp>
      <p:pic>
        <p:nvPicPr>
          <p:cNvPr id="199" name="Google Shape;199;p9"/>
          <p:cNvPicPr preferRelativeResize="0"/>
          <p:nvPr/>
        </p:nvPicPr>
        <p:blipFill rotWithShape="1">
          <a:blip r:embed="rId6">
            <a:alphaModFix/>
          </a:blip>
          <a:srcRect/>
          <a:stretch/>
        </p:blipFill>
        <p:spPr>
          <a:xfrm>
            <a:off x="10713199" y="6335075"/>
            <a:ext cx="1373475" cy="41074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76"/>
        <p:cNvGrpSpPr/>
        <p:nvPr/>
      </p:nvGrpSpPr>
      <p:grpSpPr>
        <a:xfrm>
          <a:off x="0" y="0"/>
          <a:ext cx="0" cy="0"/>
          <a:chOff x="0" y="0"/>
          <a:chExt cx="0" cy="0"/>
        </a:xfrm>
      </p:grpSpPr>
      <p:cxnSp>
        <p:nvCxnSpPr>
          <p:cNvPr id="977" name="Google Shape;977;g77ff56e78f_0_183"/>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78" name="Google Shape;978;g77ff56e78f_0_183"/>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79" name="Google Shape;979;g77ff56e78f_0_183"/>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80" name="Google Shape;980;g77ff56e78f_0_183"/>
          <p:cNvSpPr txBox="1">
            <a:spLocks noGrp="1"/>
          </p:cNvSpPr>
          <p:nvPr>
            <p:ph type="ctrTitle"/>
          </p:nvPr>
        </p:nvSpPr>
        <p:spPr>
          <a:xfrm>
            <a:off x="85563" y="8342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IPPs iniciadas 2019 por Departamento Judicial</a:t>
            </a:r>
            <a:endParaRPr sz="3700" b="0" i="0" u="none" strike="noStrike" cap="none">
              <a:solidFill>
                <a:srgbClr val="00ABF8"/>
              </a:solidFill>
              <a:latin typeface="Roboto Light"/>
              <a:ea typeface="Roboto Light"/>
              <a:cs typeface="Roboto Light"/>
              <a:sym typeface="Roboto Light"/>
            </a:endParaRPr>
          </a:p>
        </p:txBody>
      </p:sp>
      <p:sp>
        <p:nvSpPr>
          <p:cNvPr id="981" name="Google Shape;981;g77ff56e78f_0_183"/>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82" name="Google Shape;982;g77ff56e78f_0_183"/>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83" name="Google Shape;983;g77ff56e78f_0_183"/>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VIOLENCIA DE GÉNERO</a:t>
            </a:r>
            <a:endParaRPr sz="3500" b="1" i="0" u="none" strike="noStrike" cap="none">
              <a:solidFill>
                <a:srgbClr val="00ABF8"/>
              </a:solidFill>
              <a:latin typeface="Roboto"/>
              <a:ea typeface="Roboto"/>
              <a:cs typeface="Roboto"/>
              <a:sym typeface="Roboto"/>
            </a:endParaRPr>
          </a:p>
        </p:txBody>
      </p:sp>
      <p:pic>
        <p:nvPicPr>
          <p:cNvPr id="984" name="Google Shape;984;g77ff56e78f_0_183"/>
          <p:cNvPicPr preferRelativeResize="0"/>
          <p:nvPr/>
        </p:nvPicPr>
        <p:blipFill>
          <a:blip r:embed="rId4">
            <a:alphaModFix/>
          </a:blip>
          <a:stretch>
            <a:fillRect/>
          </a:stretch>
        </p:blipFill>
        <p:spPr>
          <a:xfrm>
            <a:off x="2828363" y="1548172"/>
            <a:ext cx="5937525" cy="5343755"/>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88"/>
        <p:cNvGrpSpPr/>
        <p:nvPr/>
      </p:nvGrpSpPr>
      <p:grpSpPr>
        <a:xfrm>
          <a:off x="0" y="0"/>
          <a:ext cx="0" cy="0"/>
          <a:chOff x="0" y="0"/>
          <a:chExt cx="0" cy="0"/>
        </a:xfrm>
      </p:grpSpPr>
      <p:cxnSp>
        <p:nvCxnSpPr>
          <p:cNvPr id="989" name="Google Shape;989;g77ff56e78f_0_148"/>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90" name="Google Shape;990;g77ff56e78f_0_148"/>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991" name="Google Shape;991;g77ff56e78f_0_148"/>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992" name="Google Shape;992;g77ff56e78f_0_148"/>
          <p:cNvSpPr txBox="1">
            <a:spLocks noGrp="1"/>
          </p:cNvSpPr>
          <p:nvPr>
            <p:ph type="ctrTitle"/>
          </p:nvPr>
        </p:nvSpPr>
        <p:spPr>
          <a:xfrm>
            <a:off x="85563" y="10628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IPPs iniciadas por femicidios 2015-2019</a:t>
            </a:r>
            <a:endParaRPr sz="3700" b="0" i="0" u="none" strike="noStrike" cap="none">
              <a:solidFill>
                <a:srgbClr val="00ABF8"/>
              </a:solidFill>
              <a:latin typeface="Roboto Light"/>
              <a:ea typeface="Roboto Light"/>
              <a:cs typeface="Roboto Light"/>
              <a:sym typeface="Roboto Light"/>
            </a:endParaRPr>
          </a:p>
        </p:txBody>
      </p:sp>
      <p:sp>
        <p:nvSpPr>
          <p:cNvPr id="993" name="Google Shape;993;g77ff56e78f_0_148"/>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994" name="Google Shape;994;g77ff56e78f_0_148"/>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995" name="Google Shape;995;g77ff56e78f_0_148"/>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VIOLENCIA DE GÉNERO</a:t>
            </a:r>
            <a:endParaRPr sz="3500" b="1" i="0" u="none" strike="noStrike" cap="none">
              <a:solidFill>
                <a:srgbClr val="00ABF8"/>
              </a:solidFill>
              <a:latin typeface="Roboto"/>
              <a:ea typeface="Roboto"/>
              <a:cs typeface="Roboto"/>
              <a:sym typeface="Roboto"/>
            </a:endParaRPr>
          </a:p>
        </p:txBody>
      </p:sp>
      <p:pic>
        <p:nvPicPr>
          <p:cNvPr id="996" name="Google Shape;996;g77ff56e78f_0_148"/>
          <p:cNvPicPr preferRelativeResize="0"/>
          <p:nvPr/>
        </p:nvPicPr>
        <p:blipFill>
          <a:blip r:embed="rId4">
            <a:alphaModFix/>
          </a:blip>
          <a:stretch>
            <a:fillRect/>
          </a:stretch>
        </p:blipFill>
        <p:spPr>
          <a:xfrm>
            <a:off x="1273444" y="1489475"/>
            <a:ext cx="9492720" cy="5532476"/>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00"/>
        <p:cNvGrpSpPr/>
        <p:nvPr/>
      </p:nvGrpSpPr>
      <p:grpSpPr>
        <a:xfrm>
          <a:off x="0" y="0"/>
          <a:ext cx="0" cy="0"/>
          <a:chOff x="0" y="0"/>
          <a:chExt cx="0" cy="0"/>
        </a:xfrm>
      </p:grpSpPr>
      <p:cxnSp>
        <p:nvCxnSpPr>
          <p:cNvPr id="1001" name="Google Shape;1001;g77ff56e78f_0_25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002" name="Google Shape;1002;g77ff56e78f_0_25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1003" name="Google Shape;1003;g77ff56e78f_0_25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004" name="Google Shape;1004;g77ff56e78f_0_256"/>
          <p:cNvSpPr txBox="1">
            <a:spLocks noGrp="1"/>
          </p:cNvSpPr>
          <p:nvPr>
            <p:ph type="ctrTitle"/>
          </p:nvPr>
        </p:nvSpPr>
        <p:spPr>
          <a:xfrm>
            <a:off x="85563" y="10628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Víctimas femicidios 2015-2019</a:t>
            </a:r>
            <a:endParaRPr sz="3700" b="0" i="0" u="none" strike="noStrike" cap="none">
              <a:solidFill>
                <a:srgbClr val="00ABF8"/>
              </a:solidFill>
              <a:latin typeface="Roboto Light"/>
              <a:ea typeface="Roboto Light"/>
              <a:cs typeface="Roboto Light"/>
              <a:sym typeface="Roboto Light"/>
            </a:endParaRPr>
          </a:p>
        </p:txBody>
      </p:sp>
      <p:sp>
        <p:nvSpPr>
          <p:cNvPr id="1005" name="Google Shape;1005;g77ff56e78f_0_256"/>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1006" name="Google Shape;1006;g77ff56e78f_0_256"/>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1007" name="Google Shape;1007;g77ff56e78f_0_256"/>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VIOLENCIA DE GÉNERO</a:t>
            </a:r>
            <a:endParaRPr sz="3500" b="1" i="0" u="none" strike="noStrike" cap="none">
              <a:solidFill>
                <a:srgbClr val="00ABF8"/>
              </a:solidFill>
              <a:latin typeface="Roboto"/>
              <a:ea typeface="Roboto"/>
              <a:cs typeface="Roboto"/>
              <a:sym typeface="Roboto"/>
            </a:endParaRPr>
          </a:p>
        </p:txBody>
      </p:sp>
      <p:pic>
        <p:nvPicPr>
          <p:cNvPr id="1008" name="Google Shape;1008;g77ff56e78f_0_256"/>
          <p:cNvPicPr preferRelativeResize="0"/>
          <p:nvPr/>
        </p:nvPicPr>
        <p:blipFill>
          <a:blip r:embed="rId4">
            <a:alphaModFix/>
          </a:blip>
          <a:stretch>
            <a:fillRect/>
          </a:stretch>
        </p:blipFill>
        <p:spPr>
          <a:xfrm>
            <a:off x="1397362" y="1641875"/>
            <a:ext cx="9315840" cy="5429374"/>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12"/>
        <p:cNvGrpSpPr/>
        <p:nvPr/>
      </p:nvGrpSpPr>
      <p:grpSpPr>
        <a:xfrm>
          <a:off x="0" y="0"/>
          <a:ext cx="0" cy="0"/>
          <a:chOff x="0" y="0"/>
          <a:chExt cx="0" cy="0"/>
        </a:xfrm>
      </p:grpSpPr>
      <p:cxnSp>
        <p:nvCxnSpPr>
          <p:cNvPr id="1013" name="Google Shape;1013;g77ff56e78f_0_126"/>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014" name="Google Shape;1014;g77ff56e78f_0_126"/>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1015" name="Google Shape;1015;g77ff56e78f_0_126"/>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016" name="Google Shape;1016;g77ff56e78f_0_126"/>
          <p:cNvSpPr txBox="1">
            <a:spLocks noGrp="1"/>
          </p:cNvSpPr>
          <p:nvPr>
            <p:ph type="ctrTitle"/>
          </p:nvPr>
        </p:nvSpPr>
        <p:spPr>
          <a:xfrm>
            <a:off x="85563" y="10628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IPPs iniciadas 2009-2018 en el marco de la Ley 23.737</a:t>
            </a:r>
            <a:r>
              <a:rPr lang="es-AR" sz="3700">
                <a:solidFill>
                  <a:srgbClr val="1C4587"/>
                </a:solidFill>
              </a:rPr>
              <a:t> </a:t>
            </a:r>
            <a:endParaRPr sz="3700" b="0" i="0" u="none" strike="noStrike" cap="none">
              <a:solidFill>
                <a:srgbClr val="00ABF8"/>
              </a:solidFill>
              <a:latin typeface="Roboto Light"/>
              <a:ea typeface="Roboto Light"/>
              <a:cs typeface="Roboto Light"/>
              <a:sym typeface="Roboto Light"/>
            </a:endParaRPr>
          </a:p>
        </p:txBody>
      </p:sp>
      <p:sp>
        <p:nvSpPr>
          <p:cNvPr id="1017" name="Google Shape;1017;g77ff56e78f_0_126"/>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1018" name="Google Shape;1018;g77ff56e78f_0_126"/>
          <p:cNvPicPr preferRelativeResize="0"/>
          <p:nvPr/>
        </p:nvPicPr>
        <p:blipFill>
          <a:blip r:embed="rId3">
            <a:alphaModFix/>
          </a:blip>
          <a:stretch>
            <a:fillRect/>
          </a:stretch>
        </p:blipFill>
        <p:spPr>
          <a:xfrm>
            <a:off x="10713199" y="6335075"/>
            <a:ext cx="1373475" cy="410741"/>
          </a:xfrm>
          <a:prstGeom prst="rect">
            <a:avLst/>
          </a:prstGeom>
          <a:noFill/>
          <a:ln>
            <a:noFill/>
          </a:ln>
        </p:spPr>
      </p:pic>
      <p:pic>
        <p:nvPicPr>
          <p:cNvPr id="1019" name="Google Shape;1019;g77ff56e78f_0_126"/>
          <p:cNvPicPr preferRelativeResize="0"/>
          <p:nvPr/>
        </p:nvPicPr>
        <p:blipFill>
          <a:blip r:embed="rId4">
            <a:alphaModFix/>
          </a:blip>
          <a:stretch>
            <a:fillRect/>
          </a:stretch>
        </p:blipFill>
        <p:spPr>
          <a:xfrm>
            <a:off x="2433275" y="2222850"/>
            <a:ext cx="7045587" cy="4109926"/>
          </a:xfrm>
          <a:prstGeom prst="rect">
            <a:avLst/>
          </a:prstGeom>
          <a:noFill/>
          <a:ln>
            <a:noFill/>
          </a:ln>
        </p:spPr>
      </p:pic>
      <p:sp>
        <p:nvSpPr>
          <p:cNvPr id="1020" name="Google Shape;1020;g77ff56e78f_0_126"/>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NARCOCRIMINALIDAD</a:t>
            </a:r>
            <a:endParaRPr sz="3500" b="1" i="0" u="none" strike="noStrike" cap="none">
              <a:solidFill>
                <a:srgbClr val="00ABF8"/>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24"/>
        <p:cNvGrpSpPr/>
        <p:nvPr/>
      </p:nvGrpSpPr>
      <p:grpSpPr>
        <a:xfrm>
          <a:off x="0" y="0"/>
          <a:ext cx="0" cy="0"/>
          <a:chOff x="0" y="0"/>
          <a:chExt cx="0" cy="0"/>
        </a:xfrm>
      </p:grpSpPr>
      <p:cxnSp>
        <p:nvCxnSpPr>
          <p:cNvPr id="1025" name="Google Shape;1025;g77ff56e78f_0_159"/>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026" name="Google Shape;1026;g77ff56e78f_0_159"/>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rgbClr val="1C4587"/>
              </a:solidFill>
              <a:latin typeface="Roboto Light"/>
              <a:ea typeface="Roboto Light"/>
              <a:cs typeface="Roboto Light"/>
              <a:sym typeface="Roboto Light"/>
            </a:endParaRPr>
          </a:p>
        </p:txBody>
      </p:sp>
      <p:sp>
        <p:nvSpPr>
          <p:cNvPr id="1027" name="Google Shape;1027;g77ff56e78f_0_159"/>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028" name="Google Shape;1028;g77ff56e78f_0_159"/>
          <p:cNvSpPr txBox="1">
            <a:spLocks noGrp="1"/>
          </p:cNvSpPr>
          <p:nvPr>
            <p:ph type="ctrTitle"/>
          </p:nvPr>
        </p:nvSpPr>
        <p:spPr>
          <a:xfrm>
            <a:off x="85563" y="986663"/>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s-AR" sz="3400">
                <a:solidFill>
                  <a:srgbClr val="1155CC"/>
                </a:solidFill>
              </a:rPr>
              <a:t>IPPs iniciadas 2018 por Departamento Judicial</a:t>
            </a:r>
            <a:endParaRPr sz="3700" b="0" i="0" u="none" strike="noStrike" cap="none">
              <a:solidFill>
                <a:srgbClr val="00ABF8"/>
              </a:solidFill>
              <a:latin typeface="Roboto Light"/>
              <a:ea typeface="Roboto Light"/>
              <a:cs typeface="Roboto Light"/>
              <a:sym typeface="Roboto Light"/>
            </a:endParaRPr>
          </a:p>
        </p:txBody>
      </p:sp>
      <p:sp>
        <p:nvSpPr>
          <p:cNvPr id="1029" name="Google Shape;1029;g77ff56e78f_0_159"/>
          <p:cNvSpPr txBox="1"/>
          <p:nvPr/>
        </p:nvSpPr>
        <p:spPr>
          <a:xfrm>
            <a:off x="8559500" y="2056388"/>
            <a:ext cx="30000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500" b="1">
              <a:solidFill>
                <a:schemeClr val="accent2"/>
              </a:solidFill>
              <a:latin typeface="Roboto"/>
              <a:ea typeface="Roboto"/>
              <a:cs typeface="Roboto"/>
              <a:sym typeface="Roboto"/>
            </a:endParaRPr>
          </a:p>
        </p:txBody>
      </p:sp>
      <p:pic>
        <p:nvPicPr>
          <p:cNvPr id="1030" name="Google Shape;1030;g77ff56e78f_0_159"/>
          <p:cNvPicPr preferRelativeResize="0"/>
          <p:nvPr/>
        </p:nvPicPr>
        <p:blipFill>
          <a:blip r:embed="rId3">
            <a:alphaModFix/>
          </a:blip>
          <a:stretch>
            <a:fillRect/>
          </a:stretch>
        </p:blipFill>
        <p:spPr>
          <a:xfrm>
            <a:off x="10713199" y="6335075"/>
            <a:ext cx="1373475" cy="410741"/>
          </a:xfrm>
          <a:prstGeom prst="rect">
            <a:avLst/>
          </a:prstGeom>
          <a:noFill/>
          <a:ln>
            <a:noFill/>
          </a:ln>
        </p:spPr>
      </p:pic>
      <p:sp>
        <p:nvSpPr>
          <p:cNvPr id="1031" name="Google Shape;1031;g77ff56e78f_0_159"/>
          <p:cNvSpPr txBox="1">
            <a:spLocks noGrp="1"/>
          </p:cNvSpPr>
          <p:nvPr>
            <p:ph type="ctrTitle"/>
          </p:nvPr>
        </p:nvSpPr>
        <p:spPr>
          <a:xfrm>
            <a:off x="85575" y="69327"/>
            <a:ext cx="110109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s-AR" sz="3500" b="1">
                <a:solidFill>
                  <a:srgbClr val="1C4587"/>
                </a:solidFill>
                <a:latin typeface="Roboto"/>
                <a:ea typeface="Roboto"/>
                <a:cs typeface="Roboto"/>
                <a:sym typeface="Roboto"/>
              </a:rPr>
              <a:t>NARCOCRIMINALIDAD</a:t>
            </a:r>
            <a:endParaRPr sz="3500" b="1" i="0" u="none" strike="noStrike" cap="none">
              <a:solidFill>
                <a:srgbClr val="00ABF8"/>
              </a:solidFill>
              <a:latin typeface="Roboto"/>
              <a:ea typeface="Roboto"/>
              <a:cs typeface="Roboto"/>
              <a:sym typeface="Roboto"/>
            </a:endParaRPr>
          </a:p>
        </p:txBody>
      </p:sp>
      <p:pic>
        <p:nvPicPr>
          <p:cNvPr id="1032" name="Google Shape;1032;g77ff56e78f_0_159"/>
          <p:cNvPicPr preferRelativeResize="0"/>
          <p:nvPr/>
        </p:nvPicPr>
        <p:blipFill>
          <a:blip r:embed="rId4">
            <a:alphaModFix/>
          </a:blip>
          <a:stretch>
            <a:fillRect/>
          </a:stretch>
        </p:blipFill>
        <p:spPr>
          <a:xfrm>
            <a:off x="2698175" y="2056425"/>
            <a:ext cx="6199672" cy="4347526"/>
          </a:xfrm>
          <a:prstGeom prst="rect">
            <a:avLst/>
          </a:prstGeom>
          <a:noFill/>
          <a:ln>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16"/>
        <p:cNvGrpSpPr/>
        <p:nvPr/>
      </p:nvGrpSpPr>
      <p:grpSpPr>
        <a:xfrm>
          <a:off x="0" y="0"/>
          <a:ext cx="0" cy="0"/>
          <a:chOff x="0" y="0"/>
          <a:chExt cx="0" cy="0"/>
        </a:xfrm>
      </p:grpSpPr>
      <p:cxnSp>
        <p:nvCxnSpPr>
          <p:cNvPr id="917" name="Google Shape;917;g77ff56e78f_0_171"/>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918" name="Google Shape;918;g77ff56e78f_0_171"/>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919" name="Google Shape;919;g77ff56e78f_0_171"/>
          <p:cNvSpPr txBox="1">
            <a:spLocks noGrp="1"/>
          </p:cNvSpPr>
          <p:nvPr>
            <p:ph type="ctrTitle"/>
          </p:nvPr>
        </p:nvSpPr>
        <p:spPr>
          <a:xfrm>
            <a:off x="783931" y="3101400"/>
            <a:ext cx="11010900" cy="65520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SzPts val="4000"/>
              <a:buNone/>
            </a:pPr>
            <a:r>
              <a:rPr lang="es-AR" sz="4800" b="1" spc="50" dirty="0" smtClean="0">
                <a:solidFill>
                  <a:srgbClr val="1C4587"/>
                </a:solidFill>
                <a:latin typeface="Roboto"/>
                <a:ea typeface="Roboto"/>
                <a:cs typeface="Roboto"/>
                <a:sym typeface="Roboto"/>
              </a:rPr>
              <a:t>Conclusiones</a:t>
            </a:r>
            <a:endParaRPr sz="4800" b="1" i="0" u="none" strike="noStrike" cap="none" spc="50" dirty="0">
              <a:solidFill>
                <a:srgbClr val="00ABF8"/>
              </a:solidFill>
              <a:latin typeface="Roboto"/>
              <a:ea typeface="Roboto"/>
              <a:cs typeface="Roboto"/>
              <a:sym typeface="Roboto"/>
            </a:endParaRPr>
          </a:p>
        </p:txBody>
      </p:sp>
      <p:pic>
        <p:nvPicPr>
          <p:cNvPr id="924" name="Google Shape;924;g77ff56e78f_0_171"/>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extLst>
      <p:ext uri="{BB962C8B-B14F-4D97-AF65-F5344CB8AC3E}">
        <p14:creationId xmlns:p14="http://schemas.microsoft.com/office/powerpoint/2010/main" val="24075523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36"/>
        <p:cNvGrpSpPr/>
        <p:nvPr/>
      </p:nvGrpSpPr>
      <p:grpSpPr>
        <a:xfrm>
          <a:off x="0" y="0"/>
          <a:ext cx="0" cy="0"/>
          <a:chOff x="0" y="0"/>
          <a:chExt cx="0" cy="0"/>
        </a:xfrm>
      </p:grpSpPr>
      <p:cxnSp>
        <p:nvCxnSpPr>
          <p:cNvPr id="1037" name="Google Shape;1037;g77ff56e78f_0_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1038" name="Google Shape;1038;g77ff56e78f_0_0"/>
          <p:cNvSpPr txBox="1"/>
          <p:nvPr/>
        </p:nvSpPr>
        <p:spPr>
          <a:xfrm>
            <a:off x="178802" y="773425"/>
            <a:ext cx="6288000" cy="65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1C4587"/>
              </a:solidFill>
              <a:latin typeface="Roboto Light"/>
              <a:ea typeface="Roboto Light"/>
              <a:cs typeface="Roboto Light"/>
              <a:sym typeface="Roboto Light"/>
            </a:endParaRPr>
          </a:p>
        </p:txBody>
      </p:sp>
      <p:sp>
        <p:nvSpPr>
          <p:cNvPr id="1039" name="Google Shape;1039;g77ff56e78f_0_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040" name="Google Shape;1040;g77ff56e78f_0_0"/>
          <p:cNvSpPr txBox="1">
            <a:spLocks noGrp="1"/>
          </p:cNvSpPr>
          <p:nvPr>
            <p:ph type="ctrTitle"/>
          </p:nvPr>
        </p:nvSpPr>
        <p:spPr>
          <a:xfrm>
            <a:off x="232275" y="4994375"/>
            <a:ext cx="12221100" cy="65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endParaRPr dirty="0">
              <a:solidFill>
                <a:srgbClr val="1C4587"/>
              </a:solidFill>
            </a:endParaRPr>
          </a:p>
          <a:p>
            <a:pPr marL="0" lvl="0" indent="0" algn="l" rtl="0">
              <a:lnSpc>
                <a:spcPct val="90000"/>
              </a:lnSpc>
              <a:spcBef>
                <a:spcPts val="0"/>
              </a:spcBef>
              <a:spcAft>
                <a:spcPts val="0"/>
              </a:spcAft>
              <a:buSzPts val="4000"/>
              <a:buNone/>
            </a:pPr>
            <a:endParaRPr dirty="0">
              <a:solidFill>
                <a:srgbClr val="1C4587"/>
              </a:solidFill>
            </a:endParaRPr>
          </a:p>
          <a:p>
            <a:pPr marL="0" lvl="0" indent="0" algn="l" rtl="0">
              <a:lnSpc>
                <a:spcPct val="90000"/>
              </a:lnSpc>
              <a:spcBef>
                <a:spcPts val="0"/>
              </a:spcBef>
              <a:spcAft>
                <a:spcPts val="0"/>
              </a:spcAft>
              <a:buSzPts val="4000"/>
              <a:buNone/>
            </a:pPr>
            <a:endParaRPr sz="3800" dirty="0">
              <a:solidFill>
                <a:srgbClr val="1C4587"/>
              </a:solidFill>
            </a:endParaRPr>
          </a:p>
          <a:p>
            <a:pPr marL="0" lvl="0" indent="0" algn="l" rtl="0">
              <a:lnSpc>
                <a:spcPct val="90000"/>
              </a:lnSpc>
              <a:spcBef>
                <a:spcPts val="0"/>
              </a:spcBef>
              <a:spcAft>
                <a:spcPts val="0"/>
              </a:spcAft>
              <a:buSzPts val="4000"/>
              <a:buNone/>
            </a:pPr>
            <a:r>
              <a:rPr lang="es-AR" sz="3800" dirty="0">
                <a:solidFill>
                  <a:srgbClr val="1C4587"/>
                </a:solidFill>
              </a:rPr>
              <a:t/>
            </a:r>
            <a:br>
              <a:rPr lang="es-AR" sz="3800" dirty="0">
                <a:solidFill>
                  <a:srgbClr val="1C4587"/>
                </a:solidFill>
              </a:rPr>
            </a:br>
            <a:r>
              <a:rPr lang="es-AR" sz="3800" dirty="0">
                <a:solidFill>
                  <a:srgbClr val="1C4587"/>
                </a:solidFill>
              </a:rPr>
              <a:t>1) El cambio cultural provoca el cambio tecnológico</a:t>
            </a:r>
            <a:br>
              <a:rPr lang="es-AR" sz="3800" dirty="0">
                <a:solidFill>
                  <a:srgbClr val="1C4587"/>
                </a:solidFill>
              </a:rPr>
            </a:br>
            <a:r>
              <a:rPr lang="es-AR" sz="3800" dirty="0">
                <a:solidFill>
                  <a:srgbClr val="1C4587"/>
                </a:solidFill>
              </a:rPr>
              <a:t/>
            </a:r>
            <a:br>
              <a:rPr lang="es-AR" sz="3800" dirty="0">
                <a:solidFill>
                  <a:srgbClr val="1C4587"/>
                </a:solidFill>
              </a:rPr>
            </a:br>
            <a:r>
              <a:rPr lang="es-AR" sz="3800" dirty="0">
                <a:solidFill>
                  <a:srgbClr val="1C4587"/>
                </a:solidFill>
              </a:rPr>
              <a:t>2) No lideran las personas sino las instituciones</a:t>
            </a:r>
            <a:br>
              <a:rPr lang="es-AR" sz="3800" dirty="0">
                <a:solidFill>
                  <a:srgbClr val="1C4587"/>
                </a:solidFill>
              </a:rPr>
            </a:br>
            <a:r>
              <a:rPr lang="es-AR" sz="3800" dirty="0">
                <a:solidFill>
                  <a:srgbClr val="1C4587"/>
                </a:solidFill>
              </a:rPr>
              <a:t/>
            </a:r>
            <a:br>
              <a:rPr lang="es-AR" sz="3800" dirty="0">
                <a:solidFill>
                  <a:srgbClr val="1C4587"/>
                </a:solidFill>
              </a:rPr>
            </a:br>
            <a:r>
              <a:rPr lang="es-AR" sz="3800" dirty="0">
                <a:solidFill>
                  <a:srgbClr val="1C4587"/>
                </a:solidFill>
              </a:rPr>
              <a:t>3) Plan estratégico y cultural</a:t>
            </a:r>
            <a:endParaRPr sz="3800" dirty="0">
              <a:solidFill>
                <a:srgbClr val="1C4587"/>
              </a:solidFill>
            </a:endParaRPr>
          </a:p>
          <a:p>
            <a:pPr marL="0" lvl="0" indent="0" algn="l" rtl="0">
              <a:lnSpc>
                <a:spcPct val="90000"/>
              </a:lnSpc>
              <a:spcBef>
                <a:spcPts val="0"/>
              </a:spcBef>
              <a:spcAft>
                <a:spcPts val="0"/>
              </a:spcAft>
              <a:buSzPts val="4000"/>
              <a:buNone/>
            </a:pPr>
            <a:endParaRPr sz="3800" dirty="0">
              <a:solidFill>
                <a:srgbClr val="1C4587"/>
              </a:solidFill>
            </a:endParaRPr>
          </a:p>
          <a:p>
            <a:pPr marL="0" lvl="0" indent="0" algn="l" rtl="0">
              <a:lnSpc>
                <a:spcPct val="90000"/>
              </a:lnSpc>
              <a:spcBef>
                <a:spcPts val="0"/>
              </a:spcBef>
              <a:spcAft>
                <a:spcPts val="0"/>
              </a:spcAft>
              <a:buSzPts val="4000"/>
              <a:buNone/>
            </a:pPr>
            <a:endParaRPr sz="3800" dirty="0">
              <a:solidFill>
                <a:srgbClr val="1C4587"/>
              </a:solidFill>
            </a:endParaRPr>
          </a:p>
        </p:txBody>
      </p:sp>
      <p:pic>
        <p:nvPicPr>
          <p:cNvPr id="1041" name="Google Shape;1041;g77ff56e78f_0_0"/>
          <p:cNvPicPr preferRelativeResize="0"/>
          <p:nvPr/>
        </p:nvPicPr>
        <p:blipFill rotWithShape="1">
          <a:blip r:embed="rId3">
            <a:alphaModFix/>
          </a:blip>
          <a:srcRect/>
          <a:stretch/>
        </p:blipFill>
        <p:spPr>
          <a:xfrm>
            <a:off x="10713199" y="6335075"/>
            <a:ext cx="1373475" cy="41074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03"/>
        <p:cNvGrpSpPr/>
        <p:nvPr/>
      </p:nvGrpSpPr>
      <p:grpSpPr>
        <a:xfrm>
          <a:off x="0" y="0"/>
          <a:ext cx="0" cy="0"/>
          <a:chOff x="0" y="0"/>
          <a:chExt cx="0" cy="0"/>
        </a:xfrm>
      </p:grpSpPr>
      <p:cxnSp>
        <p:nvCxnSpPr>
          <p:cNvPr id="204" name="Google Shape;204;p10"/>
          <p:cNvCxnSpPr/>
          <p:nvPr/>
        </p:nvCxnSpPr>
        <p:spPr>
          <a:xfrm>
            <a:off x="2621975" y="4800600"/>
            <a:ext cx="658800" cy="0"/>
          </a:xfrm>
          <a:prstGeom prst="straightConnector1">
            <a:avLst/>
          </a:prstGeom>
          <a:noFill/>
          <a:ln w="9525" cap="flat" cmpd="sng">
            <a:solidFill>
              <a:schemeClr val="lt1"/>
            </a:solidFill>
            <a:prstDash val="solid"/>
            <a:miter lim="800000"/>
            <a:headEnd type="none" w="sm" len="sm"/>
            <a:tailEnd type="none" w="sm" len="sm"/>
          </a:ln>
        </p:spPr>
      </p:cxnSp>
      <p:sp>
        <p:nvSpPr>
          <p:cNvPr id="205" name="Google Shape;205;p10"/>
          <p:cNvSpPr txBox="1"/>
          <p:nvPr/>
        </p:nvSpPr>
        <p:spPr>
          <a:xfrm>
            <a:off x="232275" y="5843350"/>
            <a:ext cx="342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06" name="Google Shape;206;p10"/>
          <p:cNvSpPr txBox="1">
            <a:spLocks noGrp="1"/>
          </p:cNvSpPr>
          <p:nvPr>
            <p:ph type="ctrTitle"/>
          </p:nvPr>
        </p:nvSpPr>
        <p:spPr>
          <a:xfrm>
            <a:off x="422425" y="361425"/>
            <a:ext cx="11423100" cy="655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SzPts val="4000"/>
              <a:buNone/>
            </a:pPr>
            <a:r>
              <a:rPr lang="es-AR" b="1">
                <a:solidFill>
                  <a:srgbClr val="1C4587"/>
                </a:solidFill>
                <a:latin typeface="Roboto"/>
                <a:ea typeface="Roboto"/>
                <a:cs typeface="Roboto"/>
                <a:sym typeface="Roboto"/>
              </a:rPr>
              <a:t>La apertura del Ministerio Público como sistema</a:t>
            </a:r>
            <a:endParaRPr sz="4000" b="1" i="0" u="none" strike="noStrike" cap="none">
              <a:solidFill>
                <a:srgbClr val="00ABF8"/>
              </a:solidFill>
              <a:latin typeface="Roboto"/>
              <a:ea typeface="Roboto"/>
              <a:cs typeface="Roboto"/>
              <a:sym typeface="Roboto"/>
            </a:endParaRPr>
          </a:p>
        </p:txBody>
      </p:sp>
      <p:sp>
        <p:nvSpPr>
          <p:cNvPr id="207" name="Google Shape;207;p10"/>
          <p:cNvSpPr/>
          <p:nvPr/>
        </p:nvSpPr>
        <p:spPr>
          <a:xfrm>
            <a:off x="282687" y="2727279"/>
            <a:ext cx="2459700" cy="29724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208" name="Google Shape;208;p10"/>
          <p:cNvSpPr txBox="1"/>
          <p:nvPr/>
        </p:nvSpPr>
        <p:spPr>
          <a:xfrm>
            <a:off x="-128623" y="4000286"/>
            <a:ext cx="27948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Secretaría de Control Disciplinario y Enjuiciamiento</a:t>
            </a:r>
            <a:endParaRPr sz="2000" b="0" i="0" u="none" strike="noStrike" cap="none">
              <a:solidFill>
                <a:srgbClr val="003950"/>
              </a:solidFill>
              <a:latin typeface="Roboto"/>
              <a:ea typeface="Roboto"/>
              <a:cs typeface="Roboto"/>
              <a:sym typeface="Roboto"/>
            </a:endParaRPr>
          </a:p>
        </p:txBody>
      </p:sp>
      <p:sp>
        <p:nvSpPr>
          <p:cNvPr id="209" name="Google Shape;209;p10"/>
          <p:cNvSpPr txBox="1"/>
          <p:nvPr/>
        </p:nvSpPr>
        <p:spPr>
          <a:xfrm>
            <a:off x="56102" y="1779592"/>
            <a:ext cx="2972400" cy="80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Estructura de control</a:t>
            </a:r>
            <a:endParaRPr sz="2500" b="1" i="0" u="none" strike="noStrike" cap="none">
              <a:solidFill>
                <a:schemeClr val="accent2"/>
              </a:solidFill>
              <a:latin typeface="Roboto"/>
              <a:ea typeface="Roboto"/>
              <a:cs typeface="Roboto"/>
              <a:sym typeface="Roboto"/>
            </a:endParaRPr>
          </a:p>
        </p:txBody>
      </p:sp>
      <p:pic>
        <p:nvPicPr>
          <p:cNvPr id="210" name="Google Shape;210;p10"/>
          <p:cNvPicPr preferRelativeResize="0"/>
          <p:nvPr/>
        </p:nvPicPr>
        <p:blipFill rotWithShape="1">
          <a:blip r:embed="rId3">
            <a:alphaModFix/>
          </a:blip>
          <a:srcRect/>
          <a:stretch/>
        </p:blipFill>
        <p:spPr>
          <a:xfrm>
            <a:off x="904296" y="2653988"/>
            <a:ext cx="1275875" cy="1275875"/>
          </a:xfrm>
          <a:prstGeom prst="rect">
            <a:avLst/>
          </a:prstGeom>
          <a:noFill/>
          <a:ln>
            <a:noFill/>
          </a:ln>
        </p:spPr>
      </p:pic>
      <p:sp>
        <p:nvSpPr>
          <p:cNvPr id="211" name="Google Shape;211;p10"/>
          <p:cNvSpPr/>
          <p:nvPr/>
        </p:nvSpPr>
        <p:spPr>
          <a:xfrm>
            <a:off x="6393000" y="2717225"/>
            <a:ext cx="2584800" cy="29724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212" name="Google Shape;212;p10"/>
          <p:cNvSpPr txBox="1"/>
          <p:nvPr/>
        </p:nvSpPr>
        <p:spPr>
          <a:xfrm>
            <a:off x="9115902" y="3960390"/>
            <a:ext cx="28506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Nuevo régimen de declaraciones juradas</a:t>
            </a:r>
            <a:endParaRPr sz="2000" b="0" i="0" u="none" strike="noStrike" cap="none">
              <a:solidFill>
                <a:srgbClr val="003950"/>
              </a:solidFill>
              <a:latin typeface="Roboto"/>
              <a:ea typeface="Roboto"/>
              <a:cs typeface="Roboto"/>
              <a:sym typeface="Roboto"/>
            </a:endParaRPr>
          </a:p>
        </p:txBody>
      </p:sp>
      <p:pic>
        <p:nvPicPr>
          <p:cNvPr id="213" name="Google Shape;213;p10"/>
          <p:cNvPicPr preferRelativeResize="0"/>
          <p:nvPr/>
        </p:nvPicPr>
        <p:blipFill rotWithShape="1">
          <a:blip r:embed="rId4">
            <a:alphaModFix/>
          </a:blip>
          <a:srcRect/>
          <a:stretch/>
        </p:blipFill>
        <p:spPr>
          <a:xfrm>
            <a:off x="10174951" y="2860934"/>
            <a:ext cx="1013725" cy="1013725"/>
          </a:xfrm>
          <a:prstGeom prst="rect">
            <a:avLst/>
          </a:prstGeom>
          <a:noFill/>
          <a:ln>
            <a:noFill/>
          </a:ln>
        </p:spPr>
      </p:pic>
      <p:sp>
        <p:nvSpPr>
          <p:cNvPr id="214" name="Google Shape;214;p10"/>
          <p:cNvSpPr txBox="1"/>
          <p:nvPr/>
        </p:nvSpPr>
        <p:spPr>
          <a:xfrm>
            <a:off x="10228462" y="1779592"/>
            <a:ext cx="1203900" cy="59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DD.JJ</a:t>
            </a:r>
            <a:endParaRPr sz="2500" b="1" i="0" u="none" strike="noStrike" cap="none">
              <a:solidFill>
                <a:schemeClr val="accent2"/>
              </a:solidFill>
              <a:latin typeface="Roboto"/>
              <a:ea typeface="Roboto"/>
              <a:cs typeface="Roboto"/>
              <a:sym typeface="Roboto"/>
            </a:endParaRPr>
          </a:p>
        </p:txBody>
      </p:sp>
      <p:sp>
        <p:nvSpPr>
          <p:cNvPr id="215" name="Google Shape;215;p10"/>
          <p:cNvSpPr txBox="1"/>
          <p:nvPr/>
        </p:nvSpPr>
        <p:spPr>
          <a:xfrm>
            <a:off x="6965202" y="1779592"/>
            <a:ext cx="2150700" cy="59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s-AR" sz="2500" b="1" i="0" u="none" strike="noStrike" cap="none" dirty="0">
                <a:solidFill>
                  <a:schemeClr val="accent2"/>
                </a:solidFill>
                <a:latin typeface="Roboto"/>
                <a:ea typeface="Roboto"/>
                <a:cs typeface="Roboto"/>
                <a:sym typeface="Roboto"/>
              </a:rPr>
              <a:t>Auditoría </a:t>
            </a:r>
            <a:endParaRPr sz="2500" b="1" i="0" u="none" strike="noStrike" cap="none" dirty="0">
              <a:solidFill>
                <a:schemeClr val="accent2"/>
              </a:solidFill>
              <a:latin typeface="Roboto"/>
              <a:ea typeface="Roboto"/>
              <a:cs typeface="Roboto"/>
              <a:sym typeface="Roboto"/>
            </a:endParaRPr>
          </a:p>
        </p:txBody>
      </p:sp>
      <p:sp>
        <p:nvSpPr>
          <p:cNvPr id="216" name="Google Shape;216;p10"/>
          <p:cNvSpPr/>
          <p:nvPr/>
        </p:nvSpPr>
        <p:spPr>
          <a:xfrm>
            <a:off x="5917204" y="3777819"/>
            <a:ext cx="3060600" cy="16311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Res. PG 983/16 Cumplimiento de la Ley de Administración Financiera n° 13.767</a:t>
            </a:r>
            <a:endParaRPr sz="2000" b="0" i="0" u="none" strike="noStrike" cap="none">
              <a:solidFill>
                <a:srgbClr val="003950"/>
              </a:solidFill>
              <a:latin typeface="Roboto"/>
              <a:ea typeface="Roboto"/>
              <a:cs typeface="Roboto"/>
              <a:sym typeface="Roboto"/>
            </a:endParaRPr>
          </a:p>
        </p:txBody>
      </p:sp>
      <p:pic>
        <p:nvPicPr>
          <p:cNvPr id="217" name="Google Shape;217;p10" descr="https://lh5.googleusercontent.com/Y2sRMwiMCwKlcHwKRCtzZcKvuo4edP0F32nI1ke-i8v6egGDiRDz-cmx4o8VAf8NristSVUvsX0L6smUgF_hOtW4Xwk62UZ0FuYFYcxMk-bDlZvmHGT_HNk-hHDy4M9ChDuwqIYCweY"/>
          <p:cNvPicPr preferRelativeResize="0"/>
          <p:nvPr/>
        </p:nvPicPr>
        <p:blipFill rotWithShape="1">
          <a:blip r:embed="rId5">
            <a:alphaModFix/>
          </a:blip>
          <a:srcRect/>
          <a:stretch/>
        </p:blipFill>
        <p:spPr>
          <a:xfrm>
            <a:off x="7184975" y="2735775"/>
            <a:ext cx="880625" cy="880625"/>
          </a:xfrm>
          <a:prstGeom prst="rect">
            <a:avLst/>
          </a:prstGeom>
          <a:noFill/>
          <a:ln>
            <a:noFill/>
          </a:ln>
        </p:spPr>
      </p:pic>
      <p:grpSp>
        <p:nvGrpSpPr>
          <p:cNvPr id="218" name="Google Shape;218;p10"/>
          <p:cNvGrpSpPr/>
          <p:nvPr/>
        </p:nvGrpSpPr>
        <p:grpSpPr>
          <a:xfrm>
            <a:off x="2896987" y="1779610"/>
            <a:ext cx="3541212" cy="3878669"/>
            <a:chOff x="8727225" y="1810947"/>
            <a:chExt cx="3541212" cy="3878669"/>
          </a:xfrm>
        </p:grpSpPr>
        <p:sp>
          <p:nvSpPr>
            <p:cNvPr id="219" name="Google Shape;219;p10"/>
            <p:cNvSpPr txBox="1"/>
            <p:nvPr/>
          </p:nvSpPr>
          <p:spPr>
            <a:xfrm>
              <a:off x="8727225" y="2024788"/>
              <a:ext cx="3000000" cy="59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Roboto"/>
                <a:ea typeface="Roboto"/>
                <a:cs typeface="Roboto"/>
                <a:sym typeface="Roboto"/>
              </a:endParaRPr>
            </a:p>
          </p:txBody>
        </p:sp>
        <p:sp>
          <p:nvSpPr>
            <p:cNvPr id="220" name="Google Shape;220;p10"/>
            <p:cNvSpPr txBox="1"/>
            <p:nvPr/>
          </p:nvSpPr>
          <p:spPr>
            <a:xfrm>
              <a:off x="8932291" y="3976527"/>
              <a:ext cx="2589900" cy="11862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2000"/>
                <a:buFont typeface="Arial"/>
                <a:buNone/>
              </a:pPr>
              <a:r>
                <a:rPr lang="es-AR" sz="2000" b="0" i="0" u="none" strike="noStrike" cap="none">
                  <a:solidFill>
                    <a:srgbClr val="003950"/>
                  </a:solidFill>
                  <a:latin typeface="Roboto"/>
                  <a:ea typeface="Roboto"/>
                  <a:cs typeface="Roboto"/>
                  <a:sym typeface="Roboto"/>
                </a:rPr>
                <a:t>Resolución PG 32/19: Principios, deberes y prohibiciones</a:t>
              </a:r>
              <a:endParaRPr sz="2000" b="0" i="0" u="none" strike="noStrike" cap="none">
                <a:solidFill>
                  <a:srgbClr val="003950"/>
                </a:solidFill>
                <a:latin typeface="Roboto"/>
                <a:ea typeface="Roboto"/>
                <a:cs typeface="Roboto"/>
                <a:sym typeface="Roboto"/>
              </a:endParaRPr>
            </a:p>
          </p:txBody>
        </p:sp>
        <p:pic>
          <p:nvPicPr>
            <p:cNvPr id="221" name="Google Shape;221;p10"/>
            <p:cNvPicPr preferRelativeResize="0"/>
            <p:nvPr/>
          </p:nvPicPr>
          <p:blipFill rotWithShape="1">
            <a:blip r:embed="rId6">
              <a:alphaModFix/>
            </a:blip>
            <a:srcRect l="13804" t="20259" r="13804" b="18583"/>
            <a:stretch/>
          </p:blipFill>
          <p:spPr>
            <a:xfrm>
              <a:off x="9890567" y="2859160"/>
              <a:ext cx="1042417" cy="880605"/>
            </a:xfrm>
            <a:prstGeom prst="rect">
              <a:avLst/>
            </a:prstGeom>
            <a:noFill/>
            <a:ln>
              <a:noFill/>
            </a:ln>
          </p:spPr>
        </p:pic>
        <p:sp>
          <p:nvSpPr>
            <p:cNvPr id="222" name="Google Shape;222;p10"/>
            <p:cNvSpPr/>
            <p:nvPr/>
          </p:nvSpPr>
          <p:spPr>
            <a:xfrm>
              <a:off x="9181924" y="2717216"/>
              <a:ext cx="2459700" cy="29724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sp>
          <p:nvSpPr>
            <p:cNvPr id="223" name="Google Shape;223;p10"/>
            <p:cNvSpPr txBox="1"/>
            <p:nvPr/>
          </p:nvSpPr>
          <p:spPr>
            <a:xfrm>
              <a:off x="9268437" y="1810947"/>
              <a:ext cx="3000000" cy="59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s-AR" sz="2500" b="1" i="0" u="none" strike="noStrike" cap="none">
                  <a:solidFill>
                    <a:schemeClr val="accent2"/>
                  </a:solidFill>
                  <a:latin typeface="Roboto"/>
                  <a:ea typeface="Roboto"/>
                  <a:cs typeface="Roboto"/>
                  <a:sym typeface="Roboto"/>
                </a:rPr>
                <a:t>Código de Ética</a:t>
              </a:r>
              <a:endParaRPr sz="2500" b="1" i="0" u="none" strike="noStrike" cap="none">
                <a:solidFill>
                  <a:schemeClr val="accent2"/>
                </a:solidFill>
                <a:latin typeface="Roboto"/>
                <a:ea typeface="Roboto"/>
                <a:cs typeface="Roboto"/>
                <a:sym typeface="Roboto"/>
              </a:endParaRPr>
            </a:p>
          </p:txBody>
        </p:sp>
      </p:grpSp>
      <p:sp>
        <p:nvSpPr>
          <p:cNvPr id="224" name="Google Shape;224;p10"/>
          <p:cNvSpPr/>
          <p:nvPr/>
        </p:nvSpPr>
        <p:spPr>
          <a:xfrm>
            <a:off x="9389425" y="2712500"/>
            <a:ext cx="2584800" cy="2972400"/>
          </a:xfrm>
          <a:prstGeom prst="roundRect">
            <a:avLst>
              <a:gd name="adj" fmla="val 16667"/>
            </a:avLst>
          </a:prstGeom>
          <a:noFill/>
          <a:ln w="28575" cap="flat" cmpd="sng">
            <a:solidFill>
              <a:srgbClr val="00ABF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950"/>
              </a:solidFill>
              <a:latin typeface="Arial"/>
              <a:ea typeface="Arial"/>
              <a:cs typeface="Arial"/>
              <a:sym typeface="Arial"/>
            </a:endParaRPr>
          </a:p>
        </p:txBody>
      </p:sp>
      <p:pic>
        <p:nvPicPr>
          <p:cNvPr id="225" name="Google Shape;225;p10"/>
          <p:cNvPicPr preferRelativeResize="0"/>
          <p:nvPr/>
        </p:nvPicPr>
        <p:blipFill rotWithShape="1">
          <a:blip r:embed="rId7">
            <a:alphaModFix/>
          </a:blip>
          <a:srcRect/>
          <a:stretch/>
        </p:blipFill>
        <p:spPr>
          <a:xfrm>
            <a:off x="10713199" y="6335075"/>
            <a:ext cx="1373475" cy="410741"/>
          </a:xfrm>
          <a:prstGeom prst="rect">
            <a:avLst/>
          </a:prstGeom>
          <a:noFill/>
          <a:ln>
            <a:noFill/>
          </a:ln>
        </p:spPr>
      </p:pic>
    </p:spTree>
  </p:cSld>
  <p:clrMapOvr>
    <a:masterClrMapping/>
  </p:clrMapOvr>
</p:sld>
</file>

<file path=ppt/theme/theme1.xml><?xml version="1.0" encoding="utf-8"?>
<a:theme xmlns:a="http://schemas.openxmlformats.org/drawingml/2006/main" name="TEMA-WINCLAP">
  <a:themeElements>
    <a:clrScheme name="WINCLAP">
      <a:dk1>
        <a:srgbClr val="143C50"/>
      </a:dk1>
      <a:lt1>
        <a:srgbClr val="FFFFFF"/>
      </a:lt1>
      <a:dk2>
        <a:srgbClr val="44546A"/>
      </a:dk2>
      <a:lt2>
        <a:srgbClr val="E7E6E6"/>
      </a:lt2>
      <a:accent1>
        <a:srgbClr val="04A9F5"/>
      </a:accent1>
      <a:accent2>
        <a:srgbClr val="22D3C5"/>
      </a:accent2>
      <a:accent3>
        <a:srgbClr val="A5A5A5"/>
      </a:accent3>
      <a:accent4>
        <a:srgbClr val="FFB800"/>
      </a:accent4>
      <a:accent5>
        <a:srgbClr val="7473BD"/>
      </a:accent5>
      <a:accent6>
        <a:srgbClr val="F44236"/>
      </a:accent6>
      <a:hlink>
        <a:srgbClr val="04A9F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3506</Words>
  <Application>Microsoft Office PowerPoint</Application>
  <PresentationFormat>Panorámica</PresentationFormat>
  <Paragraphs>553</Paragraphs>
  <Slides>86</Slides>
  <Notes>86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86</vt:i4>
      </vt:variant>
    </vt:vector>
  </HeadingPairs>
  <TitlesOfParts>
    <vt:vector size="93" baseType="lpstr">
      <vt:lpstr>Roboto Light</vt:lpstr>
      <vt:lpstr>Roboto</vt:lpstr>
      <vt:lpstr>Trebuchet MS</vt:lpstr>
      <vt:lpstr>Calibri</vt:lpstr>
      <vt:lpstr>Times New Roman</vt:lpstr>
      <vt:lpstr>Arial</vt:lpstr>
      <vt:lpstr>TEMA-WINCLAP</vt:lpstr>
      <vt:lpstr>Presentación de PowerPoint</vt:lpstr>
      <vt:lpstr>Presentación de PowerPoint</vt:lpstr>
      <vt:lpstr>Crecimiento exponencial de la potencia computacional</vt:lpstr>
      <vt:lpstr>Un presupuesto: Ley de Moore</vt:lpstr>
      <vt:lpstr>   La ley de Moore y el Ministerio Público</vt:lpstr>
      <vt:lpstr>1. Los efectos de la apertura del sistema</vt:lpstr>
      <vt:lpstr>Presentación de PowerPoint</vt:lpstr>
      <vt:lpstr>Modelo Open Source o de Código Abierto (Hadoop)</vt:lpstr>
      <vt:lpstr>La apertura del Ministerio Público como sistema</vt:lpstr>
      <vt:lpstr>Secretaría de Control Disciplinario y Enjuiciamiento</vt:lpstr>
      <vt:lpstr>Secretaría de Control Disciplinario y Enjuiciamiento</vt:lpstr>
      <vt:lpstr>Secretaría de Control Disciplinario y Enjuiciamiento</vt:lpstr>
      <vt:lpstr>Secretaría de Control Disciplinario y Enjuiciamiento</vt:lpstr>
      <vt:lpstr>Código de Ética del Ministerio Público</vt:lpstr>
      <vt:lpstr>Código de Ética del Ministerio Público</vt:lpstr>
      <vt:lpstr>Auditoría </vt:lpstr>
      <vt:lpstr>Auditoría </vt:lpstr>
      <vt:lpstr>Auditoría </vt:lpstr>
      <vt:lpstr>Auditoría </vt:lpstr>
      <vt:lpstr>Nuevo régimen de declaraciones juradas </vt:lpstr>
      <vt:lpstr>Nuevo régimen de declaraciones juradas </vt:lpstr>
      <vt:lpstr>Nuevo régimen de declaraciones juradas </vt:lpstr>
      <vt:lpstr>2. La trascendencia de la comunicación con el medio</vt:lpstr>
      <vt:lpstr>La plataforma de información del MPBA</vt:lpstr>
      <vt:lpstr>Plataforma de información del MPBA</vt:lpstr>
      <vt:lpstr>Plataforma de información del MPBA</vt:lpstr>
      <vt:lpstr>Presentación de PowerPoint</vt:lpstr>
      <vt:lpstr>Presentación de PowerPoint</vt:lpstr>
      <vt:lpstr>Presentación de PowerPoint</vt:lpstr>
      <vt:lpstr>Presentación de PowerPoint</vt:lpstr>
      <vt:lpstr>2. La trascendencia de la comunicación con el medio. Fortalecimiento del acceso a la información</vt:lpstr>
      <vt:lpstr>  2. La trascendencia de la comunicación con  el medio. Unidad en la diversidad, el libro del  Ministerio Público</vt:lpstr>
      <vt:lpstr>2. Un paso más: MPBA 2050</vt:lpstr>
      <vt:lpstr>MPBA 2050</vt:lpstr>
      <vt:lpstr>MPBA 2050</vt:lpstr>
      <vt:lpstr>Presentación de PowerPoint</vt:lpstr>
      <vt:lpstr>Presentación de PowerPoint</vt:lpstr>
      <vt:lpstr>Presentación de PowerPoint</vt:lpstr>
      <vt:lpstr>Presentación de PowerPoint</vt:lpstr>
      <vt:lpstr>MPBA 2050</vt:lpstr>
      <vt:lpstr>Interconectividad superintensiva</vt:lpstr>
      <vt:lpstr>Presentación de PowerPoint</vt:lpstr>
      <vt:lpstr>Presentación de PowerPoint</vt:lpstr>
      <vt:lpstr>3. El valor de las relaciones entre organizaciones  y sistemas</vt:lpstr>
      <vt:lpstr>3. El valor de las relaciones entre organizaciones y sistemas: MPBA SOCIEDAD</vt:lpstr>
      <vt:lpstr>MPBA en las escuelas https://ec.mpba.gov.ar</vt:lpstr>
      <vt:lpstr>MPBA en las escuelas</vt:lpstr>
      <vt:lpstr>Mapa Interactivo de Acompañamiento a las Víctimas www.mpba.gov.ar/miav</vt:lpstr>
      <vt:lpstr>Presencia en barrios con población  en situación de vulnerabilidad</vt:lpstr>
      <vt:lpstr>Presencia en barrios con población  en situación de vulnerabilidad</vt:lpstr>
      <vt:lpstr>Presencia en barrios con población  en situación de vulnerabilidad</vt:lpstr>
      <vt:lpstr>Patronato de Liberados</vt:lpstr>
      <vt:lpstr>3. El valor de las relaciones entre organizaciones y sistemas: Integración con Seguridad Provincia</vt:lpstr>
      <vt:lpstr>3. El valor de las relaciones entre organizaciones y sistemas: Integración con Seguridad Provincia</vt:lpstr>
      <vt:lpstr>3. El valor de las relaciones entre organizaciones y sistemas: Integración con Seguridad Provincia</vt:lpstr>
      <vt:lpstr>3. El valor de las relaciones entre organizaciones  y sistemas: Integración interinstitucional</vt:lpstr>
      <vt:lpstr>4. La fuerza del infinito. La nube - Supernova</vt:lpstr>
      <vt:lpstr>4. La nube interna: SIMP Portal</vt:lpstr>
      <vt:lpstr>4. La nube interna: SIMP Portal</vt:lpstr>
      <vt:lpstr>5. Un presupuesto imprescindible:  MPBA Infraestructura </vt:lpstr>
      <vt:lpstr>MPBA Infraestructura </vt:lpstr>
      <vt:lpstr>6. Inteligencia Artificial. Un paradigma: Watson </vt:lpstr>
      <vt:lpstr>6. Watson en la investigación</vt:lpstr>
      <vt:lpstr>         </vt:lpstr>
      <vt:lpstr>Presentación de PowerPoint</vt:lpstr>
      <vt:lpstr>   </vt:lpstr>
      <vt:lpstr>   Impacto institucional de la Policía Judicial </vt:lpstr>
      <vt:lpstr>7. Conocer para actuar: El caso de Khan Academy</vt:lpstr>
      <vt:lpstr>7. Conocer para actuar: Centro de Capacitación</vt:lpstr>
      <vt:lpstr>Objetivo institucional de la capacitación</vt:lpstr>
      <vt:lpstr>Capacitación en cifras (2019)</vt:lpstr>
      <vt:lpstr>Reflexiones sobre presupuestos  para el diseño del Plan Estratégico</vt:lpstr>
      <vt:lpstr>Provincia de Buenos Aires</vt:lpstr>
      <vt:lpstr>Conurbano bonaerense</vt:lpstr>
      <vt:lpstr>Algunos datos estadísticos de interés</vt:lpstr>
      <vt:lpstr>IPPs iniciadas por homicidios dolosos consumados 2015-2019</vt:lpstr>
      <vt:lpstr>IPPs iniciadas 2019 por Departamento Judicial</vt:lpstr>
      <vt:lpstr>Víctimas de homicidios dolosos consumados 2019</vt:lpstr>
      <vt:lpstr>IPPs iniciadas por violencia de género 2015-2019</vt:lpstr>
      <vt:lpstr>IPPs iniciadas 2019 por Departamento Judicial</vt:lpstr>
      <vt:lpstr>IPPs iniciadas por femicidios 2015-2019</vt:lpstr>
      <vt:lpstr>Víctimas femicidios 2015-2019</vt:lpstr>
      <vt:lpstr>IPPs iniciadas 2009-2018 en el marco de la Ley 23.737 </vt:lpstr>
      <vt:lpstr>IPPs iniciadas 2018 por Departamento Judicial</vt:lpstr>
      <vt:lpstr>Conclusiones</vt:lpstr>
      <vt:lpstr>    1) El cambio cultural provoca el cambio tecnológico  2) No lideran las personas sino las instituciones  3) Plan estratégico y cultural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Victoria Kammerath</dc:creator>
  <cp:lastModifiedBy>Usuario de Windows</cp:lastModifiedBy>
  <cp:revision>8</cp:revision>
  <dcterms:modified xsi:type="dcterms:W3CDTF">2020-06-17T14:39:38Z</dcterms:modified>
</cp:coreProperties>
</file>